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 id="2147484117" r:id="rId2"/>
    <p:sldMasterId id="2147484105" r:id="rId3"/>
    <p:sldMasterId id="2147484093" r:id="rId4"/>
  </p:sldMasterIdLst>
  <p:notesMasterIdLst>
    <p:notesMasterId r:id="rId17"/>
  </p:notesMasterIdLst>
  <p:handoutMasterIdLst>
    <p:handoutMasterId r:id="rId18"/>
  </p:handoutMasterIdLst>
  <p:sldIdLst>
    <p:sldId id="454" r:id="rId5"/>
    <p:sldId id="458" r:id="rId6"/>
    <p:sldId id="416" r:id="rId7"/>
    <p:sldId id="409" r:id="rId8"/>
    <p:sldId id="473" r:id="rId9"/>
    <p:sldId id="472" r:id="rId10"/>
    <p:sldId id="468" r:id="rId11"/>
    <p:sldId id="474" r:id="rId12"/>
    <p:sldId id="475" r:id="rId13"/>
    <p:sldId id="476" r:id="rId14"/>
    <p:sldId id="477" r:id="rId15"/>
    <p:sldId id="478" r:id="rId16"/>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 xmlns:p14="http://schemas.microsoft.com/office/powerpoint/2010/main">
        <p14:section name="Section par défaut" id="{BAB29EA2-BF64-48E5-956B-DB9F6F209525}">
          <p14:sldIdLst>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258"/>
            <p14:sldId id="387"/>
            <p14:sldId id="257"/>
            <p14:sldId id="381"/>
            <p14:sldId id="386"/>
          </p14:sldIdLst>
        </p14:section>
        <p14:section name="procimeup" id="{AFA92945-AA49-44E8-A878-8FF3B36C1B07}">
          <p14:sldIdLst>
            <p14:sldId id="397"/>
            <p14:sldId id="385"/>
            <p14:sldId id="404"/>
            <p14:sldId id="413"/>
            <p14:sldId id="390"/>
            <p14:sldId id="416"/>
            <p14:sldId id="423"/>
            <p14:sldId id="391"/>
            <p14:sldId id="425"/>
            <p14:sldId id="426"/>
            <p14:sldId id="418"/>
            <p14:sldId id="420"/>
            <p14:sldId id="401"/>
            <p14:sldId id="40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02E"/>
    <a:srgbClr val="8E623A"/>
    <a:srgbClr val="96C2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52" autoAdjust="0"/>
    <p:restoredTop sz="97583" autoAdjust="0"/>
  </p:normalViewPr>
  <p:slideViewPr>
    <p:cSldViewPr>
      <p:cViewPr>
        <p:scale>
          <a:sx n="100" d="100"/>
          <a:sy n="100" d="100"/>
        </p:scale>
        <p:origin x="-186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357" y="-67"/>
      </p:cViewPr>
      <p:guideLst>
        <p:guide orient="horz" pos="3126"/>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7265"/>
          </a:xfrm>
          <a:prstGeom prst="rect">
            <a:avLst/>
          </a:prstGeom>
        </p:spPr>
        <p:txBody>
          <a:bodyPr vert="horz" lIns="91433" tIns="45717" rIns="91433" bIns="45717"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49443" y="1"/>
            <a:ext cx="2947144" cy="497265"/>
          </a:xfrm>
          <a:prstGeom prst="rect">
            <a:avLst/>
          </a:prstGeom>
        </p:spPr>
        <p:txBody>
          <a:bodyPr vert="horz" lIns="91433" tIns="45717" rIns="91433" bIns="45717" rtlCol="0"/>
          <a:lstStyle>
            <a:lvl1pPr algn="r">
              <a:defRPr sz="1200"/>
            </a:lvl1pPr>
          </a:lstStyle>
          <a:p>
            <a:pPr>
              <a:defRPr/>
            </a:pPr>
            <a:fld id="{73BC0197-C994-4105-A420-65B4F6B35075}" type="datetime1">
              <a:rPr lang="fr-FR" smtClean="0"/>
              <a:pPr>
                <a:defRPr/>
              </a:pPr>
              <a:t>08/02/2019</a:t>
            </a:fld>
            <a:endParaRPr lang="fr-FR"/>
          </a:p>
        </p:txBody>
      </p:sp>
      <p:sp>
        <p:nvSpPr>
          <p:cNvPr id="4" name="Espace réservé du pied de page 3"/>
          <p:cNvSpPr>
            <a:spLocks noGrp="1"/>
          </p:cNvSpPr>
          <p:nvPr>
            <p:ph type="ftr" sz="quarter" idx="2"/>
          </p:nvPr>
        </p:nvSpPr>
        <p:spPr>
          <a:xfrm>
            <a:off x="0" y="9428277"/>
            <a:ext cx="2946058" cy="497265"/>
          </a:xfrm>
          <a:prstGeom prst="rect">
            <a:avLst/>
          </a:prstGeom>
        </p:spPr>
        <p:txBody>
          <a:bodyPr vert="horz" lIns="91433" tIns="45717" rIns="91433" bIns="45717"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443" y="9428277"/>
            <a:ext cx="2947144" cy="497265"/>
          </a:xfrm>
          <a:prstGeom prst="rect">
            <a:avLst/>
          </a:prstGeom>
        </p:spPr>
        <p:txBody>
          <a:bodyPr vert="horz" lIns="91433" tIns="45717" rIns="91433" bIns="45717" rtlCol="0" anchor="b"/>
          <a:lstStyle>
            <a:lvl1pPr algn="r">
              <a:defRPr sz="1200"/>
            </a:lvl1pPr>
          </a:lstStyle>
          <a:p>
            <a:pPr>
              <a:defRPr/>
            </a:pPr>
            <a:fld id="{8C44A43C-FF96-4D90-BBFE-DFDC7F4C28F1}"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7265"/>
          </a:xfrm>
          <a:prstGeom prst="rect">
            <a:avLst/>
          </a:prstGeom>
        </p:spPr>
        <p:txBody>
          <a:bodyPr vert="horz" lIns="91433" tIns="45717" rIns="91433" bIns="45717"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1618" y="1"/>
            <a:ext cx="2944970" cy="497265"/>
          </a:xfrm>
          <a:prstGeom prst="rect">
            <a:avLst/>
          </a:prstGeom>
        </p:spPr>
        <p:txBody>
          <a:bodyPr vert="horz" lIns="91433" tIns="45717" rIns="91433" bIns="45717" rtlCol="0"/>
          <a:lstStyle>
            <a:lvl1pPr algn="r" fontAlgn="auto">
              <a:spcBef>
                <a:spcPts val="0"/>
              </a:spcBef>
              <a:spcAft>
                <a:spcPts val="0"/>
              </a:spcAft>
              <a:defRPr sz="1200">
                <a:latin typeface="+mn-lt"/>
                <a:cs typeface="+mn-cs"/>
              </a:defRPr>
            </a:lvl1pPr>
          </a:lstStyle>
          <a:p>
            <a:pPr>
              <a:defRPr/>
            </a:pPr>
            <a:fld id="{53D9801C-FCC8-4A02-9AF6-82B3AD92F788}" type="datetime1">
              <a:rPr lang="fr-FR" smtClean="0"/>
              <a:pPr>
                <a:defRPr/>
              </a:pPr>
              <a:t>08/02/2019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3" tIns="45717" rIns="91433" bIns="45717" rtlCol="0" anchor="ctr"/>
          <a:lstStyle/>
          <a:p>
            <a:pPr lvl="0"/>
            <a:endParaRPr lang="fr-FR" noProof="0"/>
          </a:p>
        </p:txBody>
      </p:sp>
      <p:sp>
        <p:nvSpPr>
          <p:cNvPr id="5" name="Espace réservé des commentaires 4"/>
          <p:cNvSpPr>
            <a:spLocks noGrp="1"/>
          </p:cNvSpPr>
          <p:nvPr>
            <p:ph type="body" sz="quarter" idx="3"/>
          </p:nvPr>
        </p:nvSpPr>
        <p:spPr>
          <a:xfrm>
            <a:off x="679442" y="4714686"/>
            <a:ext cx="5438792" cy="4467700"/>
          </a:xfrm>
          <a:prstGeom prst="rect">
            <a:avLst/>
          </a:prstGeom>
        </p:spPr>
        <p:txBody>
          <a:bodyPr vert="horz" lIns="91433" tIns="45717" rIns="91433" bIns="45717"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277"/>
            <a:ext cx="2946058" cy="497265"/>
          </a:xfrm>
          <a:prstGeom prst="rect">
            <a:avLst/>
          </a:prstGeom>
        </p:spPr>
        <p:txBody>
          <a:bodyPr vert="horz" lIns="91433" tIns="45717" rIns="91433" bIns="45717"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618" y="9428277"/>
            <a:ext cx="2944970" cy="497265"/>
          </a:xfrm>
          <a:prstGeom prst="rect">
            <a:avLst/>
          </a:prstGeom>
        </p:spPr>
        <p:txBody>
          <a:bodyPr vert="horz" lIns="91433" tIns="45717" rIns="91433" bIns="45717" rtlCol="0" anchor="b"/>
          <a:lstStyle>
            <a:lvl1pPr algn="r" fontAlgn="auto">
              <a:spcBef>
                <a:spcPts val="0"/>
              </a:spcBef>
              <a:spcAft>
                <a:spcPts val="0"/>
              </a:spcAft>
              <a:defRPr sz="1200">
                <a:latin typeface="+mn-lt"/>
                <a:cs typeface="+mn-cs"/>
              </a:defRPr>
            </a:lvl1pPr>
          </a:lstStyle>
          <a:p>
            <a:pPr>
              <a:defRPr/>
            </a:pPr>
            <a:fld id="{E761C415-84B1-4A94-92C2-3545BF6CD0D3}"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761C415-84B1-4A94-92C2-3545BF6CD0D3}" type="slidenum">
              <a:rPr lang="fr-FR" smtClean="0"/>
              <a:pPr>
                <a:defRPr/>
              </a:pPr>
              <a:t>3</a:t>
            </a:fld>
            <a:endParaRPr lang="fr-FR"/>
          </a:p>
        </p:txBody>
      </p:sp>
    </p:spTree>
    <p:extLst>
      <p:ext uri="{BB962C8B-B14F-4D97-AF65-F5344CB8AC3E}">
        <p14:creationId xmlns="" xmlns:p14="http://schemas.microsoft.com/office/powerpoint/2010/main" val="176500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b="1" dirty="0"/>
          </a:p>
        </p:txBody>
      </p:sp>
      <p:sp>
        <p:nvSpPr>
          <p:cNvPr id="4" name="Espace réservé du numéro de diapositive 3"/>
          <p:cNvSpPr>
            <a:spLocks noGrp="1"/>
          </p:cNvSpPr>
          <p:nvPr>
            <p:ph type="sldNum" sz="quarter" idx="5"/>
          </p:nvPr>
        </p:nvSpPr>
        <p:spPr/>
        <p:txBody>
          <a:bodyPr/>
          <a:lstStyle/>
          <a:p>
            <a:pPr>
              <a:defRPr/>
            </a:pPr>
            <a:fld id="{4FC621CE-6C8B-420E-9389-E78078D74996}" type="slidenum">
              <a:rPr lang="fr-FR" smtClean="0"/>
              <a:pPr>
                <a:defRP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AA0ACDA-90FE-4EAC-8AFD-21996B8709B2}" type="slidenum">
              <a:rPr lang="fr-FR" altLang="fr-FR" smtClean="0"/>
              <a:pPr/>
              <a:t>5</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AA0ACDA-90FE-4EAC-8AFD-21996B8709B2}" type="slidenum">
              <a:rPr lang="fr-FR" altLang="fr-FR" smtClean="0"/>
              <a:pPr/>
              <a:t>6</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BA51118-9DDF-4F27-A41F-6602016C1219}"/>
              </a:ext>
            </a:extLst>
          </p:cNvPr>
          <p:cNvSpPr>
            <a:spLocks noGrp="1"/>
          </p:cNvSpPr>
          <p:nvPr>
            <p:ph type="ctrTitle" hasCustomPrompt="1"/>
          </p:nvPr>
        </p:nvSpPr>
        <p:spPr>
          <a:xfrm>
            <a:off x="113622" y="2097378"/>
            <a:ext cx="8240622" cy="1187606"/>
          </a:xfrm>
          <a:noFill/>
          <a:ln w="38100">
            <a:noFill/>
          </a:ln>
        </p:spPr>
        <p:txBody>
          <a:bodyPr wrap="square" tIns="216000" anchor="ctr" anchorCtr="0">
            <a:spAutoFit/>
          </a:bodyPr>
          <a:lstStyle>
            <a:lvl1pPr algn="ctr">
              <a:lnSpc>
                <a:spcPct val="100000"/>
              </a:lnSpc>
              <a:defRPr sz="6000">
                <a:ln>
                  <a:solidFill>
                    <a:schemeClr val="bg1">
                      <a:lumMod val="75000"/>
                    </a:schemeClr>
                  </a:solidFill>
                </a:ln>
                <a:solidFill>
                  <a:srgbClr val="EF802E"/>
                </a:solidFill>
                <a:effectLst>
                  <a:outerShdw blurRad="38100" dist="38100" dir="2700000" algn="tl">
                    <a:srgbClr val="000000">
                      <a:alpha val="43137"/>
                    </a:srgbClr>
                  </a:outerShdw>
                </a:effectLst>
                <a:latin typeface="Poppins Medium" panose="02000000000000000000" pitchFamily="2" charset="0"/>
                <a:cs typeface="Poppins Medium" panose="02000000000000000000" pitchFamily="2" charset="0"/>
              </a:defRPr>
            </a:lvl1pPr>
          </a:lstStyle>
          <a:p>
            <a:r>
              <a:rPr lang="fr-FR" dirty="0"/>
              <a:t>Titre</a:t>
            </a:r>
          </a:p>
        </p:txBody>
      </p:sp>
      <p:sp>
        <p:nvSpPr>
          <p:cNvPr id="3" name="Espace réservé de la date 2">
            <a:extLst>
              <a:ext uri="{FF2B5EF4-FFF2-40B4-BE49-F238E27FC236}">
                <a16:creationId xmlns="" xmlns:a16="http://schemas.microsoft.com/office/drawing/2014/main" id="{81E38254-1586-4DD9-B5C9-D9EA67031479}"/>
              </a:ext>
            </a:extLst>
          </p:cNvPr>
          <p:cNvSpPr>
            <a:spLocks noGrp="1"/>
          </p:cNvSpPr>
          <p:nvPr>
            <p:ph type="dt" sz="half" idx="10"/>
          </p:nvPr>
        </p:nvSpPr>
        <p:spPr>
          <a:xfrm>
            <a:off x="7380312" y="6578071"/>
            <a:ext cx="1049288" cy="365125"/>
          </a:xfrm>
        </p:spPr>
        <p:txBody>
          <a:bodyPr/>
          <a:lstStyle/>
          <a:p>
            <a:r>
              <a:rPr lang="fr-FR"/>
              <a:t>23/06/2017</a:t>
            </a:r>
          </a:p>
        </p:txBody>
      </p:sp>
      <p:sp>
        <p:nvSpPr>
          <p:cNvPr id="7" name="Espace réservé du pied de page 6">
            <a:extLst>
              <a:ext uri="{FF2B5EF4-FFF2-40B4-BE49-F238E27FC236}">
                <a16:creationId xmlns="" xmlns:a16="http://schemas.microsoft.com/office/drawing/2014/main" id="{5C340E8E-51DF-43B0-BE95-C726E21136DF}"/>
              </a:ext>
            </a:extLst>
          </p:cNvPr>
          <p:cNvSpPr>
            <a:spLocks noGrp="1"/>
          </p:cNvSpPr>
          <p:nvPr>
            <p:ph type="ftr" sz="quarter" idx="11"/>
          </p:nvPr>
        </p:nvSpPr>
        <p:spPr>
          <a:xfrm>
            <a:off x="827584" y="6578071"/>
            <a:ext cx="6336704" cy="365125"/>
          </a:xfrm>
        </p:spPr>
        <p:txBody>
          <a:bodyPr/>
          <a:lstStyle/>
          <a:p>
            <a:r>
              <a:rPr lang="fr-FR"/>
              <a:t>Présentation de la marque de qualité CERIBOIS</a:t>
            </a:r>
          </a:p>
        </p:txBody>
      </p:sp>
      <p:sp>
        <p:nvSpPr>
          <p:cNvPr id="8" name="Espace réservé du numéro de diapositive 7">
            <a:extLst>
              <a:ext uri="{FF2B5EF4-FFF2-40B4-BE49-F238E27FC236}">
                <a16:creationId xmlns="" xmlns:a16="http://schemas.microsoft.com/office/drawing/2014/main" id="{01A4441D-85FD-4548-95C1-08B618E69B59}"/>
              </a:ext>
            </a:extLst>
          </p:cNvPr>
          <p:cNvSpPr>
            <a:spLocks noGrp="1"/>
          </p:cNvSpPr>
          <p:nvPr>
            <p:ph type="sldNum" sz="quarter" idx="12"/>
          </p:nvPr>
        </p:nvSpPr>
        <p:spPr>
          <a:xfrm>
            <a:off x="0" y="6580188"/>
            <a:ext cx="628650" cy="365125"/>
          </a:xfrm>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219900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7016A76-DB90-4BD2-9035-DA0445685D23}"/>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6CB88A45-BB4D-4A8E-95BD-2A028AA912A8}"/>
              </a:ext>
            </a:extLst>
          </p:cNvPr>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56A1FE50-434C-4412-B79A-0BF773727FF9}"/>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3D91931C-2EA5-4B5E-98DD-F063BF63C38E}"/>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1A9FC83F-80E2-46F2-BA24-7C3B3C48A590}"/>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97EBE13C-45D5-4DD3-9479-8EE47CAEEBD8}"/>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30458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57CAD3C-8844-4F27-A1B0-6830E318E49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6553A5B4-96A3-482B-BE2E-FDC57588BA1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B5AD313-E65E-4E15-B24B-289A60C7B19B}"/>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B8232171-F4C9-4B30-8E70-53CF0A51B286}"/>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00D6AF1F-3399-4C61-B671-EE0B81183D5A}"/>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679359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B77CA1E6-D419-4CF0-B4F3-489050F1EFC1}"/>
              </a:ext>
            </a:extLst>
          </p:cNvPr>
          <p:cNvSpPr>
            <a:spLocks noGrp="1"/>
          </p:cNvSpPr>
          <p:nvPr>
            <p:ph type="title" orient="vert"/>
          </p:nvPr>
        </p:nvSpPr>
        <p:spPr>
          <a:xfrm>
            <a:off x="6543676" y="365126"/>
            <a:ext cx="1971675" cy="5811839"/>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0145EC09-851E-4BA9-90C6-100D9269D039}"/>
              </a:ext>
            </a:extLst>
          </p:cNvPr>
          <p:cNvSpPr>
            <a:spLocks noGrp="1"/>
          </p:cNvSpPr>
          <p:nvPr>
            <p:ph type="body" orient="vert" idx="1"/>
          </p:nvPr>
        </p:nvSpPr>
        <p:spPr>
          <a:xfrm>
            <a:off x="628652" y="365126"/>
            <a:ext cx="5762625"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84203B8A-8A94-43B8-890B-0C7BFEB6ED03}"/>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A4912E01-9345-4094-891F-C0ADAEC92697}"/>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463ACF68-7458-499D-A35E-9DAEE5AC2E71}"/>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564908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BA51118-9DDF-4F27-A41F-6602016C1219}"/>
              </a:ext>
            </a:extLst>
          </p:cNvPr>
          <p:cNvSpPr>
            <a:spLocks noGrp="1"/>
          </p:cNvSpPr>
          <p:nvPr>
            <p:ph type="ctrTitle" hasCustomPrompt="1"/>
          </p:nvPr>
        </p:nvSpPr>
        <p:spPr>
          <a:xfrm>
            <a:off x="2123728" y="1268760"/>
            <a:ext cx="6721458" cy="648072"/>
          </a:xfrm>
        </p:spPr>
        <p:txBody>
          <a:bodyPr tIns="72000" bIns="0" anchor="b">
            <a:normAutofit/>
          </a:bodyPr>
          <a:lstStyle>
            <a:lvl1pPr algn="r">
              <a:defRPr sz="4000">
                <a:latin typeface="Poppins Medium" panose="02000000000000000000" pitchFamily="2" charset="0"/>
                <a:cs typeface="Poppins Medium" panose="02000000000000000000" pitchFamily="2" charset="0"/>
              </a:defRPr>
            </a:lvl1pPr>
          </a:lstStyle>
          <a:p>
            <a:r>
              <a:rPr lang="fr-FR" dirty="0"/>
              <a:t>titre</a:t>
            </a:r>
          </a:p>
        </p:txBody>
      </p:sp>
      <p:sp>
        <p:nvSpPr>
          <p:cNvPr id="3" name="Sous-titre 2">
            <a:extLst>
              <a:ext uri="{FF2B5EF4-FFF2-40B4-BE49-F238E27FC236}">
                <a16:creationId xmlns="" xmlns:a16="http://schemas.microsoft.com/office/drawing/2014/main" id="{7682D4F6-10E4-4F9E-9952-784A86BFBDE4}"/>
              </a:ext>
            </a:extLst>
          </p:cNvPr>
          <p:cNvSpPr>
            <a:spLocks noGrp="1"/>
          </p:cNvSpPr>
          <p:nvPr>
            <p:ph type="subTitle" idx="1"/>
          </p:nvPr>
        </p:nvSpPr>
        <p:spPr>
          <a:xfrm>
            <a:off x="395536" y="2348880"/>
            <a:ext cx="7958708" cy="1655763"/>
          </a:xfrm>
        </p:spPr>
        <p:txBody>
          <a:bodyPr/>
          <a:lstStyle>
            <a:lvl1pPr marL="342900" indent="-342900" algn="ctr">
              <a:buFontTx/>
              <a:buBlip>
                <a:blip r:embed="rId2"/>
              </a:buBlip>
              <a:defRPr sz="2400">
                <a:latin typeface="Poppins Light" panose="02000000000000000000" pitchFamily="2" charset="0"/>
                <a:cs typeface="Poppins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a:extLst>
              <a:ext uri="{FF2B5EF4-FFF2-40B4-BE49-F238E27FC236}">
                <a16:creationId xmlns="" xmlns:a16="http://schemas.microsoft.com/office/drawing/2014/main" id="{5DD421E2-5A90-47DD-8068-13E8F83A97BF}"/>
              </a:ext>
            </a:extLst>
          </p:cNvPr>
          <p:cNvSpPr>
            <a:spLocks noGrp="1"/>
          </p:cNvSpPr>
          <p:nvPr>
            <p:ph type="dt" sz="half" idx="10"/>
          </p:nvPr>
        </p:nvSpPr>
        <p:spPr>
          <a:xfrm>
            <a:off x="7380312" y="6589007"/>
            <a:ext cx="973932" cy="365125"/>
          </a:xfrm>
        </p:spPr>
        <p:txBody>
          <a:bodyPr/>
          <a:lstStyle>
            <a:lvl1pPr>
              <a:defRPr sz="1000"/>
            </a:lvl1pPr>
          </a:lstStyle>
          <a:p>
            <a:r>
              <a:rPr lang="fr-FR"/>
              <a:t>23/06/2017</a:t>
            </a:r>
            <a:endParaRPr lang="fr-FR" dirty="0"/>
          </a:p>
        </p:txBody>
      </p:sp>
      <p:sp>
        <p:nvSpPr>
          <p:cNvPr id="5" name="Espace réservé du pied de page 4">
            <a:extLst>
              <a:ext uri="{FF2B5EF4-FFF2-40B4-BE49-F238E27FC236}">
                <a16:creationId xmlns="" xmlns:a16="http://schemas.microsoft.com/office/drawing/2014/main" id="{3A5EC204-D7FB-4789-832F-17DE3369923D}"/>
              </a:ext>
            </a:extLst>
          </p:cNvPr>
          <p:cNvSpPr>
            <a:spLocks noGrp="1"/>
          </p:cNvSpPr>
          <p:nvPr>
            <p:ph type="ftr" sz="quarter" idx="11"/>
          </p:nvPr>
        </p:nvSpPr>
        <p:spPr>
          <a:xfrm>
            <a:off x="683568" y="6589006"/>
            <a:ext cx="6048672" cy="365125"/>
          </a:xfrm>
        </p:spPr>
        <p:txBody>
          <a:bodyPr/>
          <a:lstStyle>
            <a:lvl1pPr>
              <a:defRPr sz="1000"/>
            </a:lvl1pPr>
          </a:lstStyle>
          <a:p>
            <a:r>
              <a:rPr lang="fr-FR"/>
              <a:t>Présentation de la marque de qualité CERIBOIS</a:t>
            </a:r>
            <a:endParaRPr lang="fr-FR" dirty="0"/>
          </a:p>
        </p:txBody>
      </p:sp>
      <p:sp>
        <p:nvSpPr>
          <p:cNvPr id="6" name="Espace réservé du numéro de diapositive 5">
            <a:extLst>
              <a:ext uri="{FF2B5EF4-FFF2-40B4-BE49-F238E27FC236}">
                <a16:creationId xmlns="" xmlns:a16="http://schemas.microsoft.com/office/drawing/2014/main" id="{155B1E5C-450F-489D-8C71-758269A259F4}"/>
              </a:ext>
            </a:extLst>
          </p:cNvPr>
          <p:cNvSpPr>
            <a:spLocks noGrp="1"/>
          </p:cNvSpPr>
          <p:nvPr>
            <p:ph type="sldNum" sz="quarter" idx="12"/>
          </p:nvPr>
        </p:nvSpPr>
        <p:spPr>
          <a:xfrm>
            <a:off x="0" y="6590944"/>
            <a:ext cx="515028" cy="365125"/>
          </a:xfrm>
        </p:spPr>
        <p:txBody>
          <a:bodyPr/>
          <a:lstStyle>
            <a:lvl1pPr algn="l">
              <a:defRPr sz="1100"/>
            </a:lvl1pPr>
          </a:lstStyle>
          <a:p>
            <a:fld id="{21F8EC99-C79A-46F5-80E4-E97B36D18551}" type="slidenum">
              <a:rPr lang="fr-FR" smtClean="0"/>
              <a:pPr/>
              <a:t>‹N°›</a:t>
            </a:fld>
            <a:endParaRPr lang="fr-FR" dirty="0"/>
          </a:p>
        </p:txBody>
      </p:sp>
      <p:cxnSp>
        <p:nvCxnSpPr>
          <p:cNvPr id="8" name="Connecteur droit 7">
            <a:extLst>
              <a:ext uri="{FF2B5EF4-FFF2-40B4-BE49-F238E27FC236}">
                <a16:creationId xmlns="" xmlns:a16="http://schemas.microsoft.com/office/drawing/2014/main" id="{1D06FAF5-CE0C-488A-BCA5-140EB07147B9}"/>
              </a:ext>
            </a:extLst>
          </p:cNvPr>
          <p:cNvCxnSpPr>
            <a:cxnSpLocks/>
          </p:cNvCxnSpPr>
          <p:nvPr userDrawn="1"/>
        </p:nvCxnSpPr>
        <p:spPr>
          <a:xfrm flipH="1">
            <a:off x="2171022" y="1916832"/>
            <a:ext cx="6984776" cy="0"/>
          </a:xfrm>
          <a:prstGeom prst="line">
            <a:avLst/>
          </a:prstGeom>
          <a:ln w="25400">
            <a:solidFill>
              <a:srgbClr val="EF8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6220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98C420-FA63-4E87-BE33-DC3F2F72BDAA}"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D7356E7-1FF0-4DC3-94EE-51A020088F35}"/>
              </a:ext>
            </a:extLst>
          </p:cNvPr>
          <p:cNvSpPr>
            <a:spLocks noGrp="1"/>
          </p:cNvSpPr>
          <p:nvPr>
            <p:ph type="ctrTitle"/>
          </p:nvPr>
        </p:nvSpPr>
        <p:spPr>
          <a:xfrm>
            <a:off x="1143000" y="1122363"/>
            <a:ext cx="6858000" cy="2387600"/>
          </a:xfrm>
        </p:spPr>
        <p:txBody>
          <a:bodyPr anchor="b">
            <a:normAutofit/>
          </a:bodyPr>
          <a:lstStyle>
            <a:lvl1pPr algn="ctr">
              <a:defRPr sz="4000">
                <a:latin typeface="+mn-lt"/>
              </a:defRPr>
            </a:lvl1pPr>
          </a:lstStyle>
          <a:p>
            <a:r>
              <a:rPr lang="fr-FR" dirty="0"/>
              <a:t>Modifiez le style du titre</a:t>
            </a:r>
          </a:p>
        </p:txBody>
      </p:sp>
      <p:sp>
        <p:nvSpPr>
          <p:cNvPr id="3" name="Sous-titre 2">
            <a:extLst>
              <a:ext uri="{FF2B5EF4-FFF2-40B4-BE49-F238E27FC236}">
                <a16:creationId xmlns="" xmlns:a16="http://schemas.microsoft.com/office/drawing/2014/main" id="{5FF4C540-B6E8-4EE8-9093-02E26D2BCA5A}"/>
              </a:ext>
            </a:extLst>
          </p:cNvPr>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 xmlns:a16="http://schemas.microsoft.com/office/drawing/2014/main" id="{26F99B11-E99A-4DB0-ACB5-2E974D1B021A}"/>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3296F016-74E3-491C-B303-7EF6D16E67E0}"/>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B0D664DC-3063-4A62-93E8-3C416AAE992F}"/>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075432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CFA7511-4396-4BB4-AEC9-AD3F8251E4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81CEA9BC-B330-4057-ADD8-C5C5F01028A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9B00685-AF72-4313-9439-320C3C077AA9}"/>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A11E8862-B40A-4601-9F7D-DA1D93A743BB}"/>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5A412E1E-1398-4897-A923-027531D29A0B}"/>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686386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B206371-7BC7-41AF-A0B6-D025C925F226}"/>
              </a:ext>
            </a:extLst>
          </p:cNvPr>
          <p:cNvSpPr>
            <a:spLocks noGrp="1"/>
          </p:cNvSpPr>
          <p:nvPr>
            <p:ph type="title"/>
          </p:nvPr>
        </p:nvSpPr>
        <p:spPr>
          <a:xfrm>
            <a:off x="623888" y="1709740"/>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30525FBD-3174-4F99-98BC-176B335E405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03943F31-1817-4EBB-95B8-E5509EF68780}"/>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4B0170EE-E6B2-4AE2-A6CA-0C6BE379548F}"/>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A71DDA7C-1029-46F4-BEDE-DA43A45411D8}"/>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2400253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045C09-4DB7-4C0A-B59B-94273BF69E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071E3F89-106A-4990-BC68-998624031EA7}"/>
              </a:ext>
            </a:extLst>
          </p:cNvPr>
          <p:cNvSpPr>
            <a:spLocks noGrp="1"/>
          </p:cNvSpPr>
          <p:nvPr>
            <p:ph sz="half" idx="1"/>
          </p:nvPr>
        </p:nvSpPr>
        <p:spPr>
          <a:xfrm>
            <a:off x="62865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0CC0C2A9-5E76-476F-85A5-2C63E350DE3C}"/>
              </a:ext>
            </a:extLst>
          </p:cNvPr>
          <p:cNvSpPr>
            <a:spLocks noGrp="1"/>
          </p:cNvSpPr>
          <p:nvPr>
            <p:ph sz="half" idx="2"/>
          </p:nvPr>
        </p:nvSpPr>
        <p:spPr>
          <a:xfrm>
            <a:off x="464820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0A4E60E2-EA8A-40DC-A01B-79261B0BF0E0}"/>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CB231E22-FFF7-4C5D-AC88-7C2E185E0B35}"/>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49BE40A9-DDCC-4D0D-8889-3EC3CE01A06D}"/>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3752423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A6BEF83-9300-46DB-BF4D-92D0600CECB7}"/>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12A2086C-6553-4088-A5E3-941829F31018}"/>
              </a:ext>
            </a:extLst>
          </p:cNvPr>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EB49C6E6-D092-4AB2-A734-0C4C6F24DD78}"/>
              </a:ext>
            </a:extLst>
          </p:cNvPr>
          <p:cNvSpPr>
            <a:spLocks noGrp="1"/>
          </p:cNvSpPr>
          <p:nvPr>
            <p:ph sz="half" idx="2"/>
          </p:nvPr>
        </p:nvSpPr>
        <p:spPr>
          <a:xfrm>
            <a:off x="630240"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11311EDC-2062-4441-996D-31632F014D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69006AED-68AF-497A-854D-53389A6FF7C7}"/>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79655F72-B7AA-4CE0-A630-1B4823396BBE}"/>
              </a:ext>
            </a:extLst>
          </p:cNvPr>
          <p:cNvSpPr>
            <a:spLocks noGrp="1"/>
          </p:cNvSpPr>
          <p:nvPr>
            <p:ph type="dt" sz="half" idx="10"/>
          </p:nvPr>
        </p:nvSpPr>
        <p:spPr/>
        <p:txBody>
          <a:bodyPr/>
          <a:lstStyle/>
          <a:p>
            <a:r>
              <a:rPr lang="fr-FR"/>
              <a:t>23/06/2017</a:t>
            </a:r>
          </a:p>
        </p:txBody>
      </p:sp>
      <p:sp>
        <p:nvSpPr>
          <p:cNvPr id="8" name="Espace réservé du pied de page 7">
            <a:extLst>
              <a:ext uri="{FF2B5EF4-FFF2-40B4-BE49-F238E27FC236}">
                <a16:creationId xmlns="" xmlns:a16="http://schemas.microsoft.com/office/drawing/2014/main" id="{6B65DF85-B6B7-4A59-8C39-7A72322E67DB}"/>
              </a:ext>
            </a:extLst>
          </p:cNvPr>
          <p:cNvSpPr>
            <a:spLocks noGrp="1"/>
          </p:cNvSpPr>
          <p:nvPr>
            <p:ph type="ftr" sz="quarter" idx="11"/>
          </p:nvPr>
        </p:nvSpPr>
        <p:spPr/>
        <p:txBody>
          <a:bodyPr/>
          <a:lstStyle/>
          <a:p>
            <a:r>
              <a:rPr lang="fr-FR"/>
              <a:t>Présentation de la marque de qualité CERIBOIS</a:t>
            </a:r>
          </a:p>
        </p:txBody>
      </p:sp>
      <p:sp>
        <p:nvSpPr>
          <p:cNvPr id="9" name="Espace réservé du numéro de diapositive 8">
            <a:extLst>
              <a:ext uri="{FF2B5EF4-FFF2-40B4-BE49-F238E27FC236}">
                <a16:creationId xmlns="" xmlns:a16="http://schemas.microsoft.com/office/drawing/2014/main" id="{4F3B3B6E-8CE3-46E1-AE31-599ED817C667}"/>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253149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27322FA-88E9-45A5-BA88-C6337B1E588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B8ACF276-A2D9-487B-850A-225AA78187F0}"/>
              </a:ext>
            </a:extLst>
          </p:cNvPr>
          <p:cNvSpPr>
            <a:spLocks noGrp="1"/>
          </p:cNvSpPr>
          <p:nvPr>
            <p:ph type="dt" sz="half" idx="10"/>
          </p:nvPr>
        </p:nvSpPr>
        <p:spPr/>
        <p:txBody>
          <a:bodyPr/>
          <a:lstStyle/>
          <a:p>
            <a:r>
              <a:rPr lang="fr-FR"/>
              <a:t>23/06/2017</a:t>
            </a:r>
          </a:p>
        </p:txBody>
      </p:sp>
      <p:sp>
        <p:nvSpPr>
          <p:cNvPr id="4" name="Espace réservé du pied de page 3">
            <a:extLst>
              <a:ext uri="{FF2B5EF4-FFF2-40B4-BE49-F238E27FC236}">
                <a16:creationId xmlns="" xmlns:a16="http://schemas.microsoft.com/office/drawing/2014/main" id="{11B701BA-806D-4F17-8A27-62485DE6E326}"/>
              </a:ext>
            </a:extLst>
          </p:cNvPr>
          <p:cNvSpPr>
            <a:spLocks noGrp="1"/>
          </p:cNvSpPr>
          <p:nvPr>
            <p:ph type="ftr" sz="quarter" idx="11"/>
          </p:nvPr>
        </p:nvSpPr>
        <p:spPr/>
        <p:txBody>
          <a:bodyPr/>
          <a:lstStyle/>
          <a:p>
            <a:r>
              <a:rPr lang="fr-FR"/>
              <a:t>Présentation de la marque de qualité CERIBOIS</a:t>
            </a:r>
          </a:p>
        </p:txBody>
      </p:sp>
      <p:sp>
        <p:nvSpPr>
          <p:cNvPr id="5" name="Espace réservé du numéro de diapositive 4">
            <a:extLst>
              <a:ext uri="{FF2B5EF4-FFF2-40B4-BE49-F238E27FC236}">
                <a16:creationId xmlns="" xmlns:a16="http://schemas.microsoft.com/office/drawing/2014/main" id="{60034F9C-9714-4C75-B76C-2430342359B3}"/>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2203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AB7CB6C-A3C4-426B-9B20-E1359F2E6B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E4B10BF7-C522-4A83-8BA8-79F915BB28F7}"/>
              </a:ext>
            </a:extLst>
          </p:cNvPr>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98B9E2DB-3E76-4C03-8F27-B582155C6067}"/>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40DE4D30-4827-42B4-9264-AF705C6D7474}"/>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6E47DE13-16A3-44F6-B137-9C3BE5671B02}"/>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85472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5FBF0E33-6113-4AF2-ABF9-A7E0E9AA91BC}"/>
              </a:ext>
            </a:extLst>
          </p:cNvPr>
          <p:cNvSpPr>
            <a:spLocks noGrp="1"/>
          </p:cNvSpPr>
          <p:nvPr>
            <p:ph type="dt" sz="half" idx="10"/>
          </p:nvPr>
        </p:nvSpPr>
        <p:spPr/>
        <p:txBody>
          <a:bodyPr/>
          <a:lstStyle/>
          <a:p>
            <a:r>
              <a:rPr lang="fr-FR"/>
              <a:t>23/06/2017</a:t>
            </a:r>
          </a:p>
        </p:txBody>
      </p:sp>
      <p:sp>
        <p:nvSpPr>
          <p:cNvPr id="3" name="Espace réservé du pied de page 2">
            <a:extLst>
              <a:ext uri="{FF2B5EF4-FFF2-40B4-BE49-F238E27FC236}">
                <a16:creationId xmlns="" xmlns:a16="http://schemas.microsoft.com/office/drawing/2014/main" id="{133833E9-AA71-4FBA-A389-2530FD902729}"/>
              </a:ext>
            </a:extLst>
          </p:cNvPr>
          <p:cNvSpPr>
            <a:spLocks noGrp="1"/>
          </p:cNvSpPr>
          <p:nvPr>
            <p:ph type="ftr" sz="quarter" idx="11"/>
          </p:nvPr>
        </p:nvSpPr>
        <p:spPr/>
        <p:txBody>
          <a:bodyPr/>
          <a:lstStyle/>
          <a:p>
            <a:r>
              <a:rPr lang="fr-FR"/>
              <a:t>Présentation de la marque de qualité CERIBOIS</a:t>
            </a:r>
          </a:p>
        </p:txBody>
      </p:sp>
      <p:sp>
        <p:nvSpPr>
          <p:cNvPr id="4" name="Espace réservé du numéro de diapositive 3">
            <a:extLst>
              <a:ext uri="{FF2B5EF4-FFF2-40B4-BE49-F238E27FC236}">
                <a16:creationId xmlns="" xmlns:a16="http://schemas.microsoft.com/office/drawing/2014/main" id="{ECF8CF49-333B-4F70-8E79-E5EC8CF6922E}"/>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1049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4FB12AD-4D6A-41EB-B1AB-6D2D379EBB15}"/>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4C71BE9E-2B10-403C-ABCE-DAF1BCD6DB9D}"/>
              </a:ext>
            </a:extLst>
          </p:cNvPr>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9D8C0EFC-4AE0-48D3-AA9A-BB60B008769A}"/>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AE7A8C49-F3BC-4AD6-8D06-51CFF49983F4}"/>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6364F9EB-DEDB-47B1-B954-A8E77D8FF6BE}"/>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A12C1F9B-4540-470B-8026-0D554F4417C3}"/>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2020446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9906B16-C62E-4B51-BEF9-252578EBC003}"/>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C265E818-B946-48F7-9FA5-B4B834BD860F}"/>
              </a:ext>
            </a:extLst>
          </p:cNvPr>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D7ADF442-5893-492B-AAAB-A54B89C87DAF}"/>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1B1EDB73-1D34-4426-9168-B0D275E82854}"/>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D8873C9A-7CD8-4309-9E0B-BA2F53E68C94}"/>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D1CCE274-80FC-47A6-87DD-77FE3AC5865F}"/>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95440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D8FA5B9-F6A5-4099-850C-2246D13319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A0238411-677B-4A63-A39E-68A7E89BF90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2A67AB6-6DB7-42FE-979C-EC5C9F8D22CE}"/>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87555777-758C-4087-97AC-87AE906A4F88}"/>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CCBCE1D9-1E38-462D-BAA5-71DEDA1CBFC1}"/>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117912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C6AD528B-9D61-4781-8C7A-2A90D1A1D689}"/>
              </a:ext>
            </a:extLst>
          </p:cNvPr>
          <p:cNvSpPr>
            <a:spLocks noGrp="1"/>
          </p:cNvSpPr>
          <p:nvPr>
            <p:ph type="title" orient="vert"/>
          </p:nvPr>
        </p:nvSpPr>
        <p:spPr>
          <a:xfrm>
            <a:off x="6543676" y="365126"/>
            <a:ext cx="1971675" cy="5811839"/>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38B05976-AD91-4D7C-BBAF-3489C085E0EA}"/>
              </a:ext>
            </a:extLst>
          </p:cNvPr>
          <p:cNvSpPr>
            <a:spLocks noGrp="1"/>
          </p:cNvSpPr>
          <p:nvPr>
            <p:ph type="body" orient="vert" idx="1"/>
          </p:nvPr>
        </p:nvSpPr>
        <p:spPr>
          <a:xfrm>
            <a:off x="628652" y="365126"/>
            <a:ext cx="5762625"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F8905E6-D03D-49D9-B6F0-3270F4CE4A36}"/>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59BC2234-F30D-480C-AEFF-FDB4EBB217D1}"/>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940F86BE-E18A-493E-B096-431C702F269D}"/>
              </a:ext>
            </a:extLst>
          </p:cNvPr>
          <p:cNvSpPr>
            <a:spLocks noGrp="1"/>
          </p:cNvSpPr>
          <p:nvPr>
            <p:ph type="sldNum" sz="quarter" idx="12"/>
          </p:nvPr>
        </p:nvSpPr>
        <p:spPr/>
        <p:txBody>
          <a:body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3699549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AAD73A6-7334-49B9-93D9-520CC0DA3D30}"/>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3F5ED354-DAB9-470A-A823-C44ADA9DA199}"/>
              </a:ext>
            </a:extLst>
          </p:cNvPr>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 xmlns:p14="http://schemas.microsoft.com/office/powerpoint/2010/main" val="2378569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F05C16F-7A80-41FB-B899-90BEA09817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167D531-829F-4B4C-9D0C-6BAD15647B0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38DBF87-6C7B-472B-953A-5D8CEB45273C}"/>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BDE569DC-101C-4FE0-8822-FC6A433D1C2B}"/>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65F5CE23-AA66-4AF6-B68B-04714D7828F6}"/>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2467132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BB39ACE-57C9-4238-AEA7-1C6FBF9ACDA2}"/>
              </a:ext>
            </a:extLst>
          </p:cNvPr>
          <p:cNvSpPr>
            <a:spLocks noGrp="1"/>
          </p:cNvSpPr>
          <p:nvPr>
            <p:ph type="title"/>
          </p:nvPr>
        </p:nvSpPr>
        <p:spPr>
          <a:xfrm>
            <a:off x="623888" y="1709740"/>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E41B8043-8D95-4EF2-9BE2-81FD468A732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EE3E721F-EC2F-4E1B-A1E0-ADA08564437A}"/>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ED2B293C-FFDC-4813-8564-E54078B8DE41}"/>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326B6984-D567-429A-BFE8-3F39DCAD6BDA}"/>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133497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D60CE24-9F87-4D52-BE59-068A29E6220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E71E534-A23D-4C03-B6AD-FD241E316A93}"/>
              </a:ext>
            </a:extLst>
          </p:cNvPr>
          <p:cNvSpPr>
            <a:spLocks noGrp="1"/>
          </p:cNvSpPr>
          <p:nvPr>
            <p:ph sz="half" idx="1"/>
          </p:nvPr>
        </p:nvSpPr>
        <p:spPr>
          <a:xfrm>
            <a:off x="62865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CDA1D5F2-4A04-4833-A384-DF4FF438316F}"/>
              </a:ext>
            </a:extLst>
          </p:cNvPr>
          <p:cNvSpPr>
            <a:spLocks noGrp="1"/>
          </p:cNvSpPr>
          <p:nvPr>
            <p:ph sz="half" idx="2"/>
          </p:nvPr>
        </p:nvSpPr>
        <p:spPr>
          <a:xfrm>
            <a:off x="464820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867D89B0-940A-47F6-A8CE-4499677CD47C}"/>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B8752D8D-5B32-437D-A14F-815CB0E24DE8}"/>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C7B88EB9-3912-4F3A-8A73-AB4C38B020DB}"/>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2281775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8F3BBA1-C7A8-455B-9B68-6E6E1CDA47A7}"/>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9A50137F-73C7-4891-87FF-8F25FACA8CA3}"/>
              </a:ext>
            </a:extLst>
          </p:cNvPr>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E5594328-61D4-41E8-BC58-DF1062EF1368}"/>
              </a:ext>
            </a:extLst>
          </p:cNvPr>
          <p:cNvSpPr>
            <a:spLocks noGrp="1"/>
          </p:cNvSpPr>
          <p:nvPr>
            <p:ph sz="half" idx="2"/>
          </p:nvPr>
        </p:nvSpPr>
        <p:spPr>
          <a:xfrm>
            <a:off x="630240"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7A2A5C6-7DE6-4713-9315-A5561226C13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FE19034F-CE85-4CA3-8FF3-E4D5C49FFB4D}"/>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456D9F90-977C-436B-A947-A8F692B4DB89}"/>
              </a:ext>
            </a:extLst>
          </p:cNvPr>
          <p:cNvSpPr>
            <a:spLocks noGrp="1"/>
          </p:cNvSpPr>
          <p:nvPr>
            <p:ph type="dt" sz="half" idx="10"/>
          </p:nvPr>
        </p:nvSpPr>
        <p:spPr/>
        <p:txBody>
          <a:bodyPr/>
          <a:lstStyle/>
          <a:p>
            <a:r>
              <a:rPr lang="fr-FR"/>
              <a:t>23/06/2017</a:t>
            </a:r>
          </a:p>
        </p:txBody>
      </p:sp>
      <p:sp>
        <p:nvSpPr>
          <p:cNvPr id="8" name="Espace réservé du pied de page 7">
            <a:extLst>
              <a:ext uri="{FF2B5EF4-FFF2-40B4-BE49-F238E27FC236}">
                <a16:creationId xmlns="" xmlns:a16="http://schemas.microsoft.com/office/drawing/2014/main" id="{191FAC69-D94B-4E4F-B9B0-F56D0633B159}"/>
              </a:ext>
            </a:extLst>
          </p:cNvPr>
          <p:cNvSpPr>
            <a:spLocks noGrp="1"/>
          </p:cNvSpPr>
          <p:nvPr>
            <p:ph type="ftr" sz="quarter" idx="11"/>
          </p:nvPr>
        </p:nvSpPr>
        <p:spPr/>
        <p:txBody>
          <a:bodyPr/>
          <a:lstStyle/>
          <a:p>
            <a:r>
              <a:rPr lang="fr-FR"/>
              <a:t>Présentation de la marque de qualité CERIBOIS</a:t>
            </a:r>
          </a:p>
        </p:txBody>
      </p:sp>
      <p:sp>
        <p:nvSpPr>
          <p:cNvPr id="9" name="Espace réservé du numéro de diapositive 8">
            <a:extLst>
              <a:ext uri="{FF2B5EF4-FFF2-40B4-BE49-F238E27FC236}">
                <a16:creationId xmlns="" xmlns:a16="http://schemas.microsoft.com/office/drawing/2014/main" id="{3692898E-B319-4A33-8845-629D6F9BE97A}"/>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283681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E1E7F91-24E1-4969-94BC-60D763C50FE7}"/>
              </a:ext>
            </a:extLst>
          </p:cNvPr>
          <p:cNvSpPr>
            <a:spLocks noGrp="1"/>
          </p:cNvSpPr>
          <p:nvPr>
            <p:ph type="title"/>
          </p:nvPr>
        </p:nvSpPr>
        <p:spPr>
          <a:xfrm>
            <a:off x="623888" y="1709740"/>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658BFF40-B4F2-468D-825C-2B76A509F90F}"/>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4046DB35-76A0-492B-B77B-DE62546071F0}"/>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6EED10B1-904A-4F80-AD85-96863035B3D1}"/>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3F21666C-B564-4838-B187-9D70EFE34714}"/>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6330054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EFBE141-4834-4B9C-A539-76099E04C7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8DFAC6C4-EDDD-48E9-B568-49510A3F027B}"/>
              </a:ext>
            </a:extLst>
          </p:cNvPr>
          <p:cNvSpPr>
            <a:spLocks noGrp="1"/>
          </p:cNvSpPr>
          <p:nvPr>
            <p:ph type="dt" sz="half" idx="10"/>
          </p:nvPr>
        </p:nvSpPr>
        <p:spPr/>
        <p:txBody>
          <a:bodyPr/>
          <a:lstStyle/>
          <a:p>
            <a:r>
              <a:rPr lang="fr-FR"/>
              <a:t>23/06/2017</a:t>
            </a:r>
          </a:p>
        </p:txBody>
      </p:sp>
      <p:sp>
        <p:nvSpPr>
          <p:cNvPr id="4" name="Espace réservé du pied de page 3">
            <a:extLst>
              <a:ext uri="{FF2B5EF4-FFF2-40B4-BE49-F238E27FC236}">
                <a16:creationId xmlns="" xmlns:a16="http://schemas.microsoft.com/office/drawing/2014/main" id="{74DA9A8B-0E03-4757-A025-43DE10EE6FCD}"/>
              </a:ext>
            </a:extLst>
          </p:cNvPr>
          <p:cNvSpPr>
            <a:spLocks noGrp="1"/>
          </p:cNvSpPr>
          <p:nvPr>
            <p:ph type="ftr" sz="quarter" idx="11"/>
          </p:nvPr>
        </p:nvSpPr>
        <p:spPr/>
        <p:txBody>
          <a:bodyPr/>
          <a:lstStyle/>
          <a:p>
            <a:r>
              <a:rPr lang="fr-FR"/>
              <a:t>Présentation de la marque de qualité CERIBOIS</a:t>
            </a:r>
          </a:p>
        </p:txBody>
      </p:sp>
      <p:sp>
        <p:nvSpPr>
          <p:cNvPr id="5" name="Espace réservé du numéro de diapositive 4">
            <a:extLst>
              <a:ext uri="{FF2B5EF4-FFF2-40B4-BE49-F238E27FC236}">
                <a16:creationId xmlns="" xmlns:a16="http://schemas.microsoft.com/office/drawing/2014/main" id="{A77F17C5-4E1D-45D3-A052-CC102D79481A}"/>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1826239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CDCA0170-211A-439A-A75B-2C9E69CC53D0}"/>
              </a:ext>
            </a:extLst>
          </p:cNvPr>
          <p:cNvSpPr>
            <a:spLocks noGrp="1"/>
          </p:cNvSpPr>
          <p:nvPr>
            <p:ph type="dt" sz="half" idx="10"/>
          </p:nvPr>
        </p:nvSpPr>
        <p:spPr/>
        <p:txBody>
          <a:bodyPr/>
          <a:lstStyle/>
          <a:p>
            <a:r>
              <a:rPr lang="fr-FR"/>
              <a:t>23/06/2017</a:t>
            </a:r>
          </a:p>
        </p:txBody>
      </p:sp>
      <p:sp>
        <p:nvSpPr>
          <p:cNvPr id="3" name="Espace réservé du pied de page 2">
            <a:extLst>
              <a:ext uri="{FF2B5EF4-FFF2-40B4-BE49-F238E27FC236}">
                <a16:creationId xmlns="" xmlns:a16="http://schemas.microsoft.com/office/drawing/2014/main" id="{1A9CA7F0-78B8-41CC-AC00-C203BC5954C9}"/>
              </a:ext>
            </a:extLst>
          </p:cNvPr>
          <p:cNvSpPr>
            <a:spLocks noGrp="1"/>
          </p:cNvSpPr>
          <p:nvPr>
            <p:ph type="ftr" sz="quarter" idx="11"/>
          </p:nvPr>
        </p:nvSpPr>
        <p:spPr/>
        <p:txBody>
          <a:bodyPr/>
          <a:lstStyle/>
          <a:p>
            <a:r>
              <a:rPr lang="fr-FR"/>
              <a:t>Présentation de la marque de qualité CERIBOIS</a:t>
            </a:r>
          </a:p>
        </p:txBody>
      </p:sp>
      <p:sp>
        <p:nvSpPr>
          <p:cNvPr id="4" name="Espace réservé du numéro de diapositive 3">
            <a:extLst>
              <a:ext uri="{FF2B5EF4-FFF2-40B4-BE49-F238E27FC236}">
                <a16:creationId xmlns="" xmlns:a16="http://schemas.microsoft.com/office/drawing/2014/main" id="{DF82697E-7093-43DD-BE92-BEC14244FCFF}"/>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3039621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4D1569-F1AA-40F0-B263-FC42681459C1}"/>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C0179DF1-AF75-46A9-A184-9D2C49280CAA}"/>
              </a:ext>
            </a:extLst>
          </p:cNvPr>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EA65810D-BF4E-47A4-9C11-F21C971F9C6D}"/>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C0ED5F9B-7888-4EBF-B70E-C955E3428248}"/>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E73FDA00-3782-4562-AF83-D9A573102C95}"/>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69F69FF3-8165-49E2-A473-7CE2200F4A0D}"/>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417235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46F37CD-B825-4D1F-A0E7-11EB96E9FD22}"/>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288C5C1A-51DA-4A1E-B242-3D39398316EC}"/>
              </a:ext>
            </a:extLst>
          </p:cNvPr>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F97C12E1-138A-4FFA-8A94-B4DE1D48EBF5}"/>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64C78531-A69B-45D2-990F-2F04AB9049F9}"/>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77981F26-DF14-4930-8A10-4EF85A13AE29}"/>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D7B9F1A7-1882-4F32-B2BF-7328CA77ACAC}"/>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3699923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0DE0248-22CC-42DB-B5CC-FCD05218A7D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8F8ACB09-69D4-4139-B3E5-541EACCEDFE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A8A2E26-EF94-4AF2-8371-273A15F24552}"/>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F2CD0702-0D53-4A78-BE4C-8D5AC2D47740}"/>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F47D1C03-3D75-4D5E-9E47-AACF37E45305}"/>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2964748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F1DE43BE-584E-49FF-8D4F-038BF05967BE}"/>
              </a:ext>
            </a:extLst>
          </p:cNvPr>
          <p:cNvSpPr>
            <a:spLocks noGrp="1"/>
          </p:cNvSpPr>
          <p:nvPr>
            <p:ph type="title" orient="vert"/>
          </p:nvPr>
        </p:nvSpPr>
        <p:spPr>
          <a:xfrm>
            <a:off x="6543676" y="365126"/>
            <a:ext cx="1971675" cy="5811839"/>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8EA021F8-A086-4D67-BA2D-25C6A4DF1377}"/>
              </a:ext>
            </a:extLst>
          </p:cNvPr>
          <p:cNvSpPr>
            <a:spLocks noGrp="1"/>
          </p:cNvSpPr>
          <p:nvPr>
            <p:ph type="body" orient="vert" idx="1"/>
          </p:nvPr>
        </p:nvSpPr>
        <p:spPr>
          <a:xfrm>
            <a:off x="628652" y="365126"/>
            <a:ext cx="5762625"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A1CFA730-2DEF-4C03-9908-AEF3B6C738B1}"/>
              </a:ext>
            </a:extLst>
          </p:cNvPr>
          <p:cNvSpPr>
            <a:spLocks noGrp="1"/>
          </p:cNvSpPr>
          <p:nvPr>
            <p:ph type="dt" sz="half" idx="10"/>
          </p:nvPr>
        </p:nvSpPr>
        <p:spPr/>
        <p:txBody>
          <a:bodyPr/>
          <a:lstStyle/>
          <a:p>
            <a:r>
              <a:rPr lang="fr-FR"/>
              <a:t>23/06/2017</a:t>
            </a:r>
          </a:p>
        </p:txBody>
      </p:sp>
      <p:sp>
        <p:nvSpPr>
          <p:cNvPr id="5" name="Espace réservé du pied de page 4">
            <a:extLst>
              <a:ext uri="{FF2B5EF4-FFF2-40B4-BE49-F238E27FC236}">
                <a16:creationId xmlns="" xmlns:a16="http://schemas.microsoft.com/office/drawing/2014/main" id="{2469A36E-7775-44E5-9BEE-687D40D936EB}"/>
              </a:ext>
            </a:extLst>
          </p:cNvPr>
          <p:cNvSpPr>
            <a:spLocks noGrp="1"/>
          </p:cNvSpPr>
          <p:nvPr>
            <p:ph type="ftr" sz="quarter" idx="11"/>
          </p:nvPr>
        </p:nvSpPr>
        <p:spPr/>
        <p:txBody>
          <a:body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166DF1D0-99DA-4C2D-984B-F66BE3CAAC61}"/>
              </a:ext>
            </a:extLst>
          </p:cNvPr>
          <p:cNvSpPr>
            <a:spLocks noGrp="1"/>
          </p:cNvSpPr>
          <p:nvPr>
            <p:ph type="sldNum" sz="quarter" idx="12"/>
          </p:nvPr>
        </p:nvSpPr>
        <p:spPr/>
        <p:txBody>
          <a:bodyPr/>
          <a:lstStyle/>
          <a:p>
            <a:fld id="{0EBA7000-07C1-4FBD-8B1E-A0056D6F912D}" type="slidenum">
              <a:rPr lang="fr-FR" smtClean="0"/>
              <a:pPr/>
              <a:t>‹N°›</a:t>
            </a:fld>
            <a:endParaRPr lang="fr-FR"/>
          </a:p>
        </p:txBody>
      </p:sp>
    </p:spTree>
    <p:extLst>
      <p:ext uri="{BB962C8B-B14F-4D97-AF65-F5344CB8AC3E}">
        <p14:creationId xmlns="" xmlns:p14="http://schemas.microsoft.com/office/powerpoint/2010/main" val="33906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FBC8B2C-D1E2-438A-A3E3-CF68535115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A8BD77C6-1E9F-4F92-B849-1435080A2592}"/>
              </a:ext>
            </a:extLst>
          </p:cNvPr>
          <p:cNvSpPr>
            <a:spLocks noGrp="1"/>
          </p:cNvSpPr>
          <p:nvPr>
            <p:ph sz="half" idx="1"/>
          </p:nvPr>
        </p:nvSpPr>
        <p:spPr>
          <a:xfrm>
            <a:off x="62865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14CB98F6-9D59-4E40-BCF8-20B8157C589F}"/>
              </a:ext>
            </a:extLst>
          </p:cNvPr>
          <p:cNvSpPr>
            <a:spLocks noGrp="1"/>
          </p:cNvSpPr>
          <p:nvPr>
            <p:ph sz="half" idx="2"/>
          </p:nvPr>
        </p:nvSpPr>
        <p:spPr>
          <a:xfrm>
            <a:off x="4648200" y="1825625"/>
            <a:ext cx="386715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4DF39DA0-DFA0-4F93-A58E-82506BFD1162}"/>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65AEBEF9-4000-4AB8-A2F5-8772748DEC31}"/>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5340AE4B-0A8D-42E1-A8B3-D30C4F3D6984}"/>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153335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C85756F-FDE9-4C05-A319-B4FFAE5280EE}"/>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55CF2FA7-74F8-49C8-A089-91290BD8653F}"/>
              </a:ext>
            </a:extLst>
          </p:cNvPr>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5B88C10B-5CB9-45EE-B3FD-E10EC25ACC7B}"/>
              </a:ext>
            </a:extLst>
          </p:cNvPr>
          <p:cNvSpPr>
            <a:spLocks noGrp="1"/>
          </p:cNvSpPr>
          <p:nvPr>
            <p:ph sz="half" idx="2"/>
          </p:nvPr>
        </p:nvSpPr>
        <p:spPr>
          <a:xfrm>
            <a:off x="630240"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BCE2C570-E838-484D-B584-2188691B64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8156DE6E-0E0C-43CF-8675-A040555F39A9}"/>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B68C2DA9-7D3D-4471-BAEE-EC8AE3FC9577}"/>
              </a:ext>
            </a:extLst>
          </p:cNvPr>
          <p:cNvSpPr>
            <a:spLocks noGrp="1"/>
          </p:cNvSpPr>
          <p:nvPr>
            <p:ph type="dt" sz="half" idx="10"/>
          </p:nvPr>
        </p:nvSpPr>
        <p:spPr/>
        <p:txBody>
          <a:bodyPr/>
          <a:lstStyle/>
          <a:p>
            <a:r>
              <a:rPr lang="fr-FR"/>
              <a:t>23/06/2017</a:t>
            </a:r>
          </a:p>
        </p:txBody>
      </p:sp>
      <p:sp>
        <p:nvSpPr>
          <p:cNvPr id="8" name="Espace réservé du pied de page 7">
            <a:extLst>
              <a:ext uri="{FF2B5EF4-FFF2-40B4-BE49-F238E27FC236}">
                <a16:creationId xmlns="" xmlns:a16="http://schemas.microsoft.com/office/drawing/2014/main" id="{D303823B-2DF9-4AC1-82AF-5891BD0C6DE9}"/>
              </a:ext>
            </a:extLst>
          </p:cNvPr>
          <p:cNvSpPr>
            <a:spLocks noGrp="1"/>
          </p:cNvSpPr>
          <p:nvPr>
            <p:ph type="ftr" sz="quarter" idx="11"/>
          </p:nvPr>
        </p:nvSpPr>
        <p:spPr/>
        <p:txBody>
          <a:bodyPr/>
          <a:lstStyle/>
          <a:p>
            <a:r>
              <a:rPr lang="fr-FR"/>
              <a:t>Présentation de la marque de qualité CERIBOIS</a:t>
            </a:r>
          </a:p>
        </p:txBody>
      </p:sp>
      <p:sp>
        <p:nvSpPr>
          <p:cNvPr id="9" name="Espace réservé du numéro de diapositive 8">
            <a:extLst>
              <a:ext uri="{FF2B5EF4-FFF2-40B4-BE49-F238E27FC236}">
                <a16:creationId xmlns="" xmlns:a16="http://schemas.microsoft.com/office/drawing/2014/main" id="{E99415B2-03A2-4E42-84E2-7CE24DD59920}"/>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36976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DBBC459-92D3-45D9-A2FD-A2052888129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79C27C56-97FD-4CA9-A57F-763C91090D60}"/>
              </a:ext>
            </a:extLst>
          </p:cNvPr>
          <p:cNvSpPr>
            <a:spLocks noGrp="1"/>
          </p:cNvSpPr>
          <p:nvPr>
            <p:ph type="dt" sz="half" idx="10"/>
          </p:nvPr>
        </p:nvSpPr>
        <p:spPr/>
        <p:txBody>
          <a:bodyPr/>
          <a:lstStyle/>
          <a:p>
            <a:r>
              <a:rPr lang="fr-FR"/>
              <a:t>23/06/2017</a:t>
            </a:r>
          </a:p>
        </p:txBody>
      </p:sp>
      <p:sp>
        <p:nvSpPr>
          <p:cNvPr id="4" name="Espace réservé du pied de page 3">
            <a:extLst>
              <a:ext uri="{FF2B5EF4-FFF2-40B4-BE49-F238E27FC236}">
                <a16:creationId xmlns="" xmlns:a16="http://schemas.microsoft.com/office/drawing/2014/main" id="{E876C0B0-8CC3-45D1-A067-DB65C9ADF31F}"/>
              </a:ext>
            </a:extLst>
          </p:cNvPr>
          <p:cNvSpPr>
            <a:spLocks noGrp="1"/>
          </p:cNvSpPr>
          <p:nvPr>
            <p:ph type="ftr" sz="quarter" idx="11"/>
          </p:nvPr>
        </p:nvSpPr>
        <p:spPr/>
        <p:txBody>
          <a:bodyPr/>
          <a:lstStyle/>
          <a:p>
            <a:r>
              <a:rPr lang="fr-FR"/>
              <a:t>Présentation de la marque de qualité CERIBOIS</a:t>
            </a:r>
          </a:p>
        </p:txBody>
      </p:sp>
      <p:sp>
        <p:nvSpPr>
          <p:cNvPr id="5" name="Espace réservé du numéro de diapositive 4">
            <a:extLst>
              <a:ext uri="{FF2B5EF4-FFF2-40B4-BE49-F238E27FC236}">
                <a16:creationId xmlns="" xmlns:a16="http://schemas.microsoft.com/office/drawing/2014/main" id="{298DB634-9679-4E4C-9DE3-4F8CC01C4773}"/>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105991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BE7AD07E-FFC3-4916-B4EE-8C5AE150EF8A}"/>
              </a:ext>
            </a:extLst>
          </p:cNvPr>
          <p:cNvSpPr>
            <a:spLocks noGrp="1"/>
          </p:cNvSpPr>
          <p:nvPr>
            <p:ph type="dt" sz="half" idx="10"/>
          </p:nvPr>
        </p:nvSpPr>
        <p:spPr/>
        <p:txBody>
          <a:bodyPr/>
          <a:lstStyle/>
          <a:p>
            <a:r>
              <a:rPr lang="fr-FR"/>
              <a:t>23/06/2017</a:t>
            </a:r>
          </a:p>
        </p:txBody>
      </p:sp>
      <p:sp>
        <p:nvSpPr>
          <p:cNvPr id="3" name="Espace réservé du pied de page 2">
            <a:extLst>
              <a:ext uri="{FF2B5EF4-FFF2-40B4-BE49-F238E27FC236}">
                <a16:creationId xmlns="" xmlns:a16="http://schemas.microsoft.com/office/drawing/2014/main" id="{A481507D-FF2B-4F8F-9B53-50C85B5185CA}"/>
              </a:ext>
            </a:extLst>
          </p:cNvPr>
          <p:cNvSpPr>
            <a:spLocks noGrp="1"/>
          </p:cNvSpPr>
          <p:nvPr>
            <p:ph type="ftr" sz="quarter" idx="11"/>
          </p:nvPr>
        </p:nvSpPr>
        <p:spPr/>
        <p:txBody>
          <a:bodyPr/>
          <a:lstStyle/>
          <a:p>
            <a:r>
              <a:rPr lang="fr-FR"/>
              <a:t>Présentation de la marque de qualité CERIBOIS</a:t>
            </a:r>
          </a:p>
        </p:txBody>
      </p:sp>
      <p:sp>
        <p:nvSpPr>
          <p:cNvPr id="4" name="Espace réservé du numéro de diapositive 3">
            <a:extLst>
              <a:ext uri="{FF2B5EF4-FFF2-40B4-BE49-F238E27FC236}">
                <a16:creationId xmlns="" xmlns:a16="http://schemas.microsoft.com/office/drawing/2014/main" id="{7FB93E10-7063-486B-9979-D76ED59AF277}"/>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250401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ABC5FF5-6D4A-4E74-BB88-0F7CDCA005AD}"/>
              </a:ext>
            </a:extLst>
          </p:cNvPr>
          <p:cNvSpPr>
            <a:spLocks noGrp="1"/>
          </p:cNvSpPr>
          <p:nvPr>
            <p:ph type="title"/>
          </p:nvPr>
        </p:nvSpPr>
        <p:spPr>
          <a:xfrm>
            <a:off x="630240"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12017F3-6090-44C0-ADA2-0E4D8D49AEC7}"/>
              </a:ext>
            </a:extLst>
          </p:cNvPr>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BAB63F54-9563-4C21-AF56-0199E7F215C2}"/>
              </a:ext>
            </a:extLst>
          </p:cNvPr>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E2E68929-C359-4B53-9E1A-699DEC3EF318}"/>
              </a:ext>
            </a:extLst>
          </p:cNvPr>
          <p:cNvSpPr>
            <a:spLocks noGrp="1"/>
          </p:cNvSpPr>
          <p:nvPr>
            <p:ph type="dt" sz="half" idx="10"/>
          </p:nvPr>
        </p:nvSpPr>
        <p:spPr/>
        <p:txBody>
          <a:bodyPr/>
          <a:lstStyle/>
          <a:p>
            <a:r>
              <a:rPr lang="fr-FR"/>
              <a:t>23/06/2017</a:t>
            </a:r>
          </a:p>
        </p:txBody>
      </p:sp>
      <p:sp>
        <p:nvSpPr>
          <p:cNvPr id="6" name="Espace réservé du pied de page 5">
            <a:extLst>
              <a:ext uri="{FF2B5EF4-FFF2-40B4-BE49-F238E27FC236}">
                <a16:creationId xmlns="" xmlns:a16="http://schemas.microsoft.com/office/drawing/2014/main" id="{873743FB-0A03-446A-A823-5ABFE4F9D1F6}"/>
              </a:ext>
            </a:extLst>
          </p:cNvPr>
          <p:cNvSpPr>
            <a:spLocks noGrp="1"/>
          </p:cNvSpPr>
          <p:nvPr>
            <p:ph type="ftr" sz="quarter" idx="11"/>
          </p:nvPr>
        </p:nvSpPr>
        <p:spPr/>
        <p:txBody>
          <a:bodyPr/>
          <a:lstStyle/>
          <a:p>
            <a:r>
              <a:rPr lang="fr-FR"/>
              <a:t>Présentation de la marque de qualité CERIBOIS</a:t>
            </a:r>
          </a:p>
        </p:txBody>
      </p:sp>
      <p:sp>
        <p:nvSpPr>
          <p:cNvPr id="7" name="Espace réservé du numéro de diapositive 6">
            <a:extLst>
              <a:ext uri="{FF2B5EF4-FFF2-40B4-BE49-F238E27FC236}">
                <a16:creationId xmlns="" xmlns:a16="http://schemas.microsoft.com/office/drawing/2014/main" id="{0BB60190-34FB-4B8C-B4B0-2209CE256932}"/>
              </a:ext>
            </a:extLst>
          </p:cNvPr>
          <p:cNvSpPr>
            <a:spLocks noGrp="1"/>
          </p:cNvSpPr>
          <p:nvPr>
            <p:ph type="sldNum" sz="quarter" idx="12"/>
          </p:nvPr>
        </p:nvSpPr>
        <p:spPr/>
        <p:txBody>
          <a:bodyPr/>
          <a:lstStyle/>
          <a:p>
            <a:fld id="{21F8EC99-C79A-46F5-80E4-E97B36D18551}" type="slidenum">
              <a:rPr lang="fr-FR" smtClean="0"/>
              <a:pPr/>
              <a:t>‹N°›</a:t>
            </a:fld>
            <a:endParaRPr lang="fr-FR"/>
          </a:p>
        </p:txBody>
      </p:sp>
    </p:spTree>
    <p:extLst>
      <p:ext uri="{BB962C8B-B14F-4D97-AF65-F5344CB8AC3E}">
        <p14:creationId xmlns="" xmlns:p14="http://schemas.microsoft.com/office/powerpoint/2010/main" val="253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1E43323F-ECE2-451A-B4F4-0EEB5B3F466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01ECA2C-584E-494A-BE72-0D88CEDD242C}"/>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928BAFB1-E1AF-493F-ABE4-3196B7616C7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23/06/2017</a:t>
            </a:r>
          </a:p>
        </p:txBody>
      </p:sp>
      <p:sp>
        <p:nvSpPr>
          <p:cNvPr id="5" name="Espace réservé du pied de page 4">
            <a:extLst>
              <a:ext uri="{FF2B5EF4-FFF2-40B4-BE49-F238E27FC236}">
                <a16:creationId xmlns="" xmlns:a16="http://schemas.microsoft.com/office/drawing/2014/main" id="{67110647-F49B-4964-A0B3-DE60921DD63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FDE3047F-E8CD-4F74-890F-07186C7B7FB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EC99-C79A-46F5-80E4-E97B36D18551}" type="slidenum">
              <a:rPr lang="fr-FR" smtClean="0"/>
              <a:pPr/>
              <a:t>‹N°›</a:t>
            </a:fld>
            <a:endParaRPr lang="fr-FR"/>
          </a:p>
        </p:txBody>
      </p:sp>
      <p:pic>
        <p:nvPicPr>
          <p:cNvPr id="12" name="Image 11">
            <a:extLst>
              <a:ext uri="{FF2B5EF4-FFF2-40B4-BE49-F238E27FC236}">
                <a16:creationId xmlns="" xmlns:a16="http://schemas.microsoft.com/office/drawing/2014/main" id="{54B3DE47-5BDD-4ABB-8E40-69F53D1B655B}"/>
              </a:ext>
            </a:extLst>
          </p:cNvPr>
          <p:cNvPicPr>
            <a:picLocks noChangeAspect="1"/>
          </p:cNvPicPr>
          <p:nvPr userDrawn="1"/>
        </p:nvPicPr>
        <p:blipFill rotWithShape="1">
          <a:blip r:embed="rId14" cstate="screen">
            <a:extLst>
              <a:ext uri="{28A0092B-C50C-407E-A947-70E740481C1C}">
                <a14:useLocalDpi xmlns="" xmlns:a14="http://schemas.microsoft.com/office/drawing/2010/main"/>
              </a:ext>
            </a:extLst>
          </a:blip>
          <a:srcRect/>
          <a:stretch/>
        </p:blipFill>
        <p:spPr>
          <a:xfrm>
            <a:off x="0" y="-5"/>
            <a:ext cx="9144000" cy="6957397"/>
          </a:xfrm>
          <a:prstGeom prst="rect">
            <a:avLst/>
          </a:prstGeom>
        </p:spPr>
      </p:pic>
      <p:pic>
        <p:nvPicPr>
          <p:cNvPr id="17" name="Image 16">
            <a:extLst>
              <a:ext uri="{FF2B5EF4-FFF2-40B4-BE49-F238E27FC236}">
                <a16:creationId xmlns="" xmlns:a16="http://schemas.microsoft.com/office/drawing/2014/main" id="{BCE76D18-D06F-4CBF-B2C0-0729EB7E8006}"/>
              </a:ext>
            </a:extLst>
          </p:cNvPr>
          <p:cNvPicPr>
            <a:picLocks noChangeAspect="1"/>
          </p:cNvPicPr>
          <p:nvPr userDrawn="1"/>
        </p:nvPicPr>
        <p:blipFill rotWithShape="1">
          <a:blip r:embed="rId15" cstate="screen">
            <a:extLst>
              <a:ext uri="{28A0092B-C50C-407E-A947-70E740481C1C}">
                <a14:useLocalDpi xmlns="" xmlns:a14="http://schemas.microsoft.com/office/drawing/2010/main"/>
              </a:ext>
            </a:extLst>
          </a:blip>
          <a:srcRect/>
          <a:stretch/>
        </p:blipFill>
        <p:spPr>
          <a:xfrm>
            <a:off x="35496" y="548680"/>
            <a:ext cx="3240000" cy="648072"/>
          </a:xfrm>
          <a:prstGeom prst="rect">
            <a:avLst/>
          </a:prstGeom>
        </p:spPr>
      </p:pic>
      <p:pic>
        <p:nvPicPr>
          <p:cNvPr id="18" name="Image 8" descr="logo ceribois sans fond blanc.gif">
            <a:extLst>
              <a:ext uri="{FF2B5EF4-FFF2-40B4-BE49-F238E27FC236}">
                <a16:creationId xmlns="" xmlns:a16="http://schemas.microsoft.com/office/drawing/2014/main" id="{F36290B9-BAF0-4812-9DE7-CEEDA5392E9E}"/>
              </a:ext>
            </a:extLst>
          </p:cNvPr>
          <p:cNvPicPr>
            <a:picLocks noChangeAspect="1"/>
          </p:cNvPicPr>
          <p:nvPr userDrawn="1"/>
        </p:nvPicPr>
        <p:blipFill>
          <a:blip r:embed="rId16" cstate="screen">
            <a:extLst>
              <a:ext uri="{28A0092B-C50C-407E-A947-70E740481C1C}">
                <a14:useLocalDpi xmlns="" xmlns:a14="http://schemas.microsoft.com/office/drawing/2010/main"/>
              </a:ext>
            </a:extLst>
          </a:blip>
          <a:srcRect/>
          <a:stretch>
            <a:fillRect/>
          </a:stretch>
        </p:blipFill>
        <p:spPr bwMode="auto">
          <a:xfrm>
            <a:off x="8460432" y="6478386"/>
            <a:ext cx="648000" cy="479007"/>
          </a:xfrm>
          <a:prstGeom prst="rect">
            <a:avLst/>
          </a:prstGeom>
          <a:noFill/>
          <a:ln w="9525">
            <a:noFill/>
            <a:miter lim="800000"/>
            <a:headEnd/>
            <a:tailEnd/>
          </a:ln>
        </p:spPr>
      </p:pic>
    </p:spTree>
    <p:extLst>
      <p:ext uri="{BB962C8B-B14F-4D97-AF65-F5344CB8AC3E}">
        <p14:creationId xmlns="" xmlns:p14="http://schemas.microsoft.com/office/powerpoint/2010/main" val="1709191947"/>
      </p:ext>
    </p:extLst>
  </p:cSld>
  <p:clrMap bg1="lt1" tx1="dk1" bg2="lt2" tx2="dk2" accent1="accent1" accent2="accent2" accent3="accent3" accent4="accent4" accent5="accent5" accent6="accent6" hlink="hlink" folHlink="folHlink"/>
  <p:sldLayoutIdLst>
    <p:sldLayoutId id="2147484092"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53460-DFF6-47C5-97CA-A2C296645C6B}" type="datetimeFigureOut">
              <a:rPr lang="fr-FR" smtClean="0"/>
              <a:pPr/>
              <a:t>08/02/2019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8C420-FA63-4E87-BE33-DC3F2F72BDA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25A9DF65-F1B5-46A4-BAD9-6D6443EDFA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071A0BAB-37C4-4914-8F6A-20C89128CEF3}"/>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0577FB11-BBCA-4EBA-86C7-6448F86BCF3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23/06/2017</a:t>
            </a:r>
          </a:p>
        </p:txBody>
      </p:sp>
      <p:sp>
        <p:nvSpPr>
          <p:cNvPr id="5" name="Espace réservé du pied de page 4">
            <a:extLst>
              <a:ext uri="{FF2B5EF4-FFF2-40B4-BE49-F238E27FC236}">
                <a16:creationId xmlns="" xmlns:a16="http://schemas.microsoft.com/office/drawing/2014/main" id="{06AF6B3F-F671-4C80-BFAC-A348181B91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Présentation de la marque de qualité CERIBOIS</a:t>
            </a:r>
          </a:p>
        </p:txBody>
      </p:sp>
      <p:sp>
        <p:nvSpPr>
          <p:cNvPr id="6" name="Espace réservé du numéro de diapositive 5">
            <a:extLst>
              <a:ext uri="{FF2B5EF4-FFF2-40B4-BE49-F238E27FC236}">
                <a16:creationId xmlns="" xmlns:a16="http://schemas.microsoft.com/office/drawing/2014/main" id="{258DD5D3-CABF-4AD7-9FC6-819483B975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713EF-939B-42CE-9286-E31C4C837366}" type="slidenum">
              <a:rPr lang="fr-FR" smtClean="0"/>
              <a:pPr/>
              <a:t>‹N°›</a:t>
            </a:fld>
            <a:endParaRPr lang="fr-FR"/>
          </a:p>
        </p:txBody>
      </p:sp>
    </p:spTree>
    <p:extLst>
      <p:ext uri="{BB962C8B-B14F-4D97-AF65-F5344CB8AC3E}">
        <p14:creationId xmlns="" xmlns:p14="http://schemas.microsoft.com/office/powerpoint/2010/main" val="366613168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BB5087CD-1F3C-449D-BBA1-05F7E1ADA855}"/>
              </a:ext>
            </a:extLst>
          </p:cNvPr>
          <p:cNvPicPr>
            <a:picLocks noChangeAspect="1"/>
          </p:cNvPicPr>
          <p:nvPr userDrawn="1"/>
        </p:nvPicPr>
        <p:blipFill rotWithShape="1">
          <a:blip r:embed="rId13" cstate="screen">
            <a:extLst>
              <a:ext uri="{28A0092B-C50C-407E-A947-70E740481C1C}">
                <a14:useLocalDpi xmlns="" xmlns:a14="http://schemas.microsoft.com/office/drawing/2010/main"/>
              </a:ext>
            </a:extLst>
          </a:blip>
          <a:srcRect/>
          <a:stretch/>
        </p:blipFill>
        <p:spPr>
          <a:xfrm>
            <a:off x="0" y="-5"/>
            <a:ext cx="9144000" cy="6957397"/>
          </a:xfrm>
          <a:prstGeom prst="rect">
            <a:avLst/>
          </a:prstGeom>
        </p:spPr>
      </p:pic>
      <p:sp>
        <p:nvSpPr>
          <p:cNvPr id="2" name="Espace réservé du titre 1">
            <a:extLst>
              <a:ext uri="{FF2B5EF4-FFF2-40B4-BE49-F238E27FC236}">
                <a16:creationId xmlns="" xmlns:a16="http://schemas.microsoft.com/office/drawing/2014/main" id="{0E485B10-EDF2-49F7-9A0F-472E7E8BC9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53C5EB7-0E67-412C-A443-BAED5C6BAED4}"/>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729F589-9CF4-4E9B-AB6A-439AA22B9AAD}"/>
              </a:ext>
            </a:extLst>
          </p:cNvPr>
          <p:cNvSpPr>
            <a:spLocks noGrp="1"/>
          </p:cNvSpPr>
          <p:nvPr>
            <p:ph type="dt" sz="half" idx="2"/>
          </p:nvPr>
        </p:nvSpPr>
        <p:spPr>
          <a:xfrm>
            <a:off x="7516357" y="6589763"/>
            <a:ext cx="9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23/06/2017</a:t>
            </a:r>
          </a:p>
        </p:txBody>
      </p:sp>
      <p:sp>
        <p:nvSpPr>
          <p:cNvPr id="5" name="Espace réservé du pied de page 4">
            <a:extLst>
              <a:ext uri="{FF2B5EF4-FFF2-40B4-BE49-F238E27FC236}">
                <a16:creationId xmlns="" xmlns:a16="http://schemas.microsoft.com/office/drawing/2014/main" id="{EC35AC0F-78D5-49DC-A9F6-D676957F3AE7}"/>
              </a:ext>
            </a:extLst>
          </p:cNvPr>
          <p:cNvSpPr>
            <a:spLocks noGrp="1"/>
          </p:cNvSpPr>
          <p:nvPr>
            <p:ph type="ftr" sz="quarter" idx="3"/>
          </p:nvPr>
        </p:nvSpPr>
        <p:spPr>
          <a:xfrm>
            <a:off x="837638" y="6607828"/>
            <a:ext cx="6480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Présentation de la marque de qualité CERIBOIS</a:t>
            </a:r>
            <a:endParaRPr lang="fr-FR" dirty="0"/>
          </a:p>
        </p:txBody>
      </p:sp>
      <p:sp>
        <p:nvSpPr>
          <p:cNvPr id="6" name="Espace réservé du numéro de diapositive 5">
            <a:extLst>
              <a:ext uri="{FF2B5EF4-FFF2-40B4-BE49-F238E27FC236}">
                <a16:creationId xmlns="" xmlns:a16="http://schemas.microsoft.com/office/drawing/2014/main" id="{4D92CA2D-5F6B-43F2-AF6C-A0FCCCCBFF80}"/>
              </a:ext>
            </a:extLst>
          </p:cNvPr>
          <p:cNvSpPr>
            <a:spLocks noGrp="1"/>
          </p:cNvSpPr>
          <p:nvPr>
            <p:ph type="sldNum" sz="quarter" idx="4"/>
          </p:nvPr>
        </p:nvSpPr>
        <p:spPr>
          <a:xfrm>
            <a:off x="2067" y="6608552"/>
            <a:ext cx="7029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A7000-07C1-4FBD-8B1E-A0056D6F912D}" type="slidenum">
              <a:rPr lang="fr-FR" smtClean="0"/>
              <a:pPr/>
              <a:t>‹N°›</a:t>
            </a:fld>
            <a:endParaRPr lang="fr-FR" dirty="0"/>
          </a:p>
        </p:txBody>
      </p:sp>
      <p:pic>
        <p:nvPicPr>
          <p:cNvPr id="8" name="Image 8" descr="logo ceribois sans fond blanc.gif">
            <a:extLst>
              <a:ext uri="{FF2B5EF4-FFF2-40B4-BE49-F238E27FC236}">
                <a16:creationId xmlns="" xmlns:a16="http://schemas.microsoft.com/office/drawing/2014/main" id="{89513EBA-328B-40A1-B8CE-D485DB3DD908}"/>
              </a:ext>
            </a:extLst>
          </p:cNvPr>
          <p:cNvPicPr>
            <a:picLocks noChangeAspect="1"/>
          </p:cNvPicPr>
          <p:nvPr userDrawn="1"/>
        </p:nvPicPr>
        <p:blipFill>
          <a:blip r:embed="rId14" cstate="screen">
            <a:extLst>
              <a:ext uri="{28A0092B-C50C-407E-A947-70E740481C1C}">
                <a14:useLocalDpi xmlns="" xmlns:a14="http://schemas.microsoft.com/office/drawing/2010/main"/>
              </a:ext>
            </a:extLst>
          </a:blip>
          <a:srcRect/>
          <a:stretch>
            <a:fillRect/>
          </a:stretch>
        </p:blipFill>
        <p:spPr bwMode="auto">
          <a:xfrm>
            <a:off x="8460432" y="6478386"/>
            <a:ext cx="648000" cy="479007"/>
          </a:xfrm>
          <a:prstGeom prst="rect">
            <a:avLst/>
          </a:prstGeom>
          <a:noFill/>
          <a:ln w="9525">
            <a:noFill/>
            <a:miter lim="800000"/>
            <a:headEnd/>
            <a:tailEnd/>
          </a:ln>
        </p:spPr>
      </p:pic>
    </p:spTree>
    <p:extLst>
      <p:ext uri="{BB962C8B-B14F-4D97-AF65-F5344CB8AC3E}">
        <p14:creationId xmlns="" xmlns:p14="http://schemas.microsoft.com/office/powerpoint/2010/main" val="2293584563"/>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844" y="2714620"/>
            <a:ext cx="8786874" cy="1071570"/>
          </a:xfrm>
        </p:spPr>
        <p:txBody>
          <a:bodyPr rtlCol="0">
            <a:normAutofit fontScale="90000"/>
          </a:bodyPr>
          <a:lstStyle/>
          <a:p>
            <a:pPr>
              <a:defRPr/>
            </a:pPr>
            <a:r>
              <a:rPr lang="fr-FR" sz="3600" dirty="0" smtClean="0"/>
              <a:t/>
            </a:r>
            <a:br>
              <a:rPr lang="fr-FR" sz="3600" dirty="0" smtClean="0"/>
            </a:br>
            <a:r>
              <a:rPr lang="fr-FR" sz="3600" dirty="0" smtClean="0"/>
              <a:t>DESCRIPTIF TECHNIQUE ET DE PERFORMANCE </a:t>
            </a:r>
            <a:br>
              <a:rPr lang="fr-FR" sz="3600" dirty="0" smtClean="0"/>
            </a:br>
            <a:r>
              <a:rPr lang="fr-FR" sz="3600" dirty="0" smtClean="0"/>
              <a:t>DES FENÊTRES BOIS</a:t>
            </a:r>
            <a:endParaRPr lang="fr-FR" sz="3600" dirty="0"/>
          </a:p>
        </p:txBody>
      </p:sp>
      <p:pic>
        <p:nvPicPr>
          <p:cNvPr id="3" name="Picture 3" descr="Z:\Ceribois\Menuiserie et Evolution\IMG_0705.jpg"/>
          <p:cNvPicPr>
            <a:picLocks noChangeAspect="1" noChangeArrowheads="1"/>
          </p:cNvPicPr>
          <p:nvPr/>
        </p:nvPicPr>
        <p:blipFill>
          <a:blip r:embed="rId2" cstate="print"/>
          <a:srcRect b="27935"/>
          <a:stretch>
            <a:fillRect/>
          </a:stretch>
        </p:blipFill>
        <p:spPr bwMode="auto">
          <a:xfrm>
            <a:off x="714348" y="3857628"/>
            <a:ext cx="7072362" cy="2784942"/>
          </a:xfrm>
          <a:prstGeom prst="rect">
            <a:avLst/>
          </a:prstGeom>
          <a:ln>
            <a:noFill/>
          </a:ln>
          <a:effectLst>
            <a:softEdge rad="112500"/>
          </a:effectLst>
        </p:spPr>
      </p:pic>
      <p:sp>
        <p:nvSpPr>
          <p:cNvPr id="4" name="ZoneTexte 3"/>
          <p:cNvSpPr txBox="1"/>
          <p:nvPr/>
        </p:nvSpPr>
        <p:spPr>
          <a:xfrm>
            <a:off x="2771775" y="6505575"/>
            <a:ext cx="6264275" cy="307975"/>
          </a:xfrm>
          <a:prstGeom prst="rect">
            <a:avLst/>
          </a:prstGeom>
          <a:noFill/>
        </p:spPr>
        <p:txBody>
          <a:bodyPr>
            <a:spAutoFit/>
          </a:bodyPr>
          <a:lstStyle/>
          <a:p>
            <a:pPr algn="r">
              <a:defRPr/>
            </a:pPr>
            <a:r>
              <a:rPr lang="fr-FR" sz="1400" dirty="0" err="1" smtClean="0">
                <a:solidFill>
                  <a:schemeClr val="tx1">
                    <a:lumMod val="50000"/>
                    <a:lumOff val="50000"/>
                  </a:schemeClr>
                </a:solidFill>
              </a:rPr>
              <a:t>eco</a:t>
            </a:r>
            <a:r>
              <a:rPr lang="fr-FR" sz="1400" dirty="0" smtClean="0">
                <a:solidFill>
                  <a:schemeClr val="tx1">
                    <a:lumMod val="50000"/>
                    <a:lumOff val="50000"/>
                  </a:schemeClr>
                </a:solidFill>
              </a:rPr>
              <a:t> 01/02/2019</a:t>
            </a:r>
            <a:endParaRPr lang="fr-FR" sz="1400" dirty="0">
              <a:solidFill>
                <a:schemeClr val="tx1">
                  <a:lumMod val="50000"/>
                  <a:lumOff val="50000"/>
                </a:schemeClr>
              </a:solidFill>
            </a:endParaRPr>
          </a:p>
        </p:txBody>
      </p:sp>
      <p:pic>
        <p:nvPicPr>
          <p:cNvPr id="71681" name="Picture 1" descr="C:\Users\Christophe\Desktop\logos et plaquette\Capture     LABEL FENETRE BOIS.PNG"/>
          <p:cNvPicPr>
            <a:picLocks noChangeAspect="1" noChangeArrowheads="1"/>
          </p:cNvPicPr>
          <p:nvPr/>
        </p:nvPicPr>
        <p:blipFill>
          <a:blip r:embed="rId3" cstate="print"/>
          <a:srcRect/>
          <a:stretch>
            <a:fillRect/>
          </a:stretch>
        </p:blipFill>
        <p:spPr bwMode="auto">
          <a:xfrm>
            <a:off x="1714480" y="1214423"/>
            <a:ext cx="4357718" cy="1223490"/>
          </a:xfrm>
          <a:prstGeom prst="rect">
            <a:avLst/>
          </a:prstGeom>
          <a:noFill/>
        </p:spPr>
      </p:pic>
      <p:pic>
        <p:nvPicPr>
          <p:cNvPr id="71682" name="Picture 2" descr="C:\Users\Christophe\Desktop\logos et plaquette\CERIBOIS  2019.PNG"/>
          <p:cNvPicPr>
            <a:picLocks noChangeAspect="1" noChangeArrowheads="1"/>
          </p:cNvPicPr>
          <p:nvPr/>
        </p:nvPicPr>
        <p:blipFill>
          <a:blip r:embed="rId4"/>
          <a:srcRect/>
          <a:stretch>
            <a:fillRect/>
          </a:stretch>
        </p:blipFill>
        <p:spPr bwMode="auto">
          <a:xfrm>
            <a:off x="5999285" y="0"/>
            <a:ext cx="2916120" cy="8572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1F8EC99-C79A-46F5-80E4-E97B36D18551}" type="slidenum">
              <a:rPr lang="fr-FR" smtClean="0"/>
              <a:pPr/>
              <a:t>10</a:t>
            </a:fld>
            <a:endParaRPr lang="fr-FR"/>
          </a:p>
        </p:txBody>
      </p:sp>
      <p:sp>
        <p:nvSpPr>
          <p:cNvPr id="3" name="Rectangle 2"/>
          <p:cNvSpPr/>
          <p:nvPr/>
        </p:nvSpPr>
        <p:spPr>
          <a:xfrm>
            <a:off x="428596" y="1357298"/>
            <a:ext cx="8143932" cy="5016758"/>
          </a:xfrm>
          <a:prstGeom prst="rect">
            <a:avLst/>
          </a:prstGeom>
        </p:spPr>
        <p:txBody>
          <a:bodyPr wrap="square">
            <a:spAutoFit/>
          </a:bodyPr>
          <a:lstStyle/>
          <a:p>
            <a:pPr lvl="1"/>
            <a:r>
              <a:rPr lang="fr-FR" dirty="0" smtClean="0"/>
              <a:t>Les tapées et autres ouvrages de finition tels que bandeaux d’habillage, couvre joints, etc. doivent être de même finition que les menuiseries en terme d’aspect (couleur, grain, application, etc.) et de durabilité (garantie)</a:t>
            </a:r>
          </a:p>
          <a:p>
            <a:pPr lvl="1"/>
            <a:endParaRPr lang="fr-FR" sz="2000" dirty="0" smtClean="0"/>
          </a:p>
          <a:p>
            <a:pPr lvl="0"/>
            <a:r>
              <a:rPr lang="fr-FR" b="1" dirty="0" smtClean="0"/>
              <a:t>Quincailleries et accessoires</a:t>
            </a:r>
            <a:r>
              <a:rPr lang="fr-FR" dirty="0" smtClean="0"/>
              <a:t>:</a:t>
            </a:r>
            <a:endParaRPr lang="fr-FR" sz="2000" dirty="0" smtClean="0"/>
          </a:p>
          <a:p>
            <a:pPr lvl="1"/>
            <a:r>
              <a:rPr lang="fr-FR" dirty="0" smtClean="0"/>
              <a:t>Toutes quincailleries nécessaires pour une parfaite finition des ouvrages</a:t>
            </a:r>
            <a:endParaRPr lang="fr-FR" sz="2000" dirty="0" smtClean="0"/>
          </a:p>
          <a:p>
            <a:pPr lvl="1"/>
            <a:r>
              <a:rPr lang="fr-FR" dirty="0" smtClean="0"/>
              <a:t>En application avec la réglementation PMR, il sera mis en place des seuils bas avec ressaut &lt; à 2cm au passage des portes donnant sur l'extérieur.</a:t>
            </a:r>
            <a:endParaRPr lang="fr-FR" sz="2000" dirty="0" smtClean="0"/>
          </a:p>
          <a:p>
            <a:pPr lvl="1"/>
            <a:r>
              <a:rPr lang="fr-FR" dirty="0" smtClean="0"/>
              <a:t>Concernant la hauteur des poignées : conformément à la réglementation PMR, elles seront prévues entre 0.90 et 1.30 ml du sol.</a:t>
            </a:r>
            <a:endParaRPr lang="fr-FR" sz="2000" dirty="0" smtClean="0"/>
          </a:p>
          <a:p>
            <a:pPr lvl="1"/>
            <a:r>
              <a:rPr lang="fr-FR" dirty="0" smtClean="0"/>
              <a:t>Les accessoires en métaux ferreux sont traités contre la corrosion par galvanisation</a:t>
            </a:r>
            <a:endParaRPr lang="fr-FR" sz="2000" dirty="0" smtClean="0"/>
          </a:p>
          <a:p>
            <a:pPr lvl="0"/>
            <a:r>
              <a:rPr lang="fr-FR" dirty="0" smtClean="0"/>
              <a:t>Inclus livraison, levage et mise en place des menuiseries : L’entreprise doit inclure dans chacun de ses prix tous les éléments de raccordements, de jonctions, d’étanchéité, de calfeutrement, d’habillages formant des ouvrages étanches à l’air et à l’eau ainsi qu’une parfaite finition.</a:t>
            </a:r>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1F8EC99-C79A-46F5-80E4-E97B36D18551}" type="slidenum">
              <a:rPr lang="fr-FR" smtClean="0"/>
              <a:pPr/>
              <a:t>11</a:t>
            </a:fld>
            <a:endParaRPr lang="fr-FR"/>
          </a:p>
        </p:txBody>
      </p:sp>
      <p:sp>
        <p:nvSpPr>
          <p:cNvPr id="118789" name="Rectangle 5"/>
          <p:cNvSpPr>
            <a:spLocks noChangeArrowheads="1"/>
          </p:cNvSpPr>
          <p:nvPr/>
        </p:nvSpPr>
        <p:spPr bwMode="auto">
          <a:xfrm>
            <a:off x="0" y="1357298"/>
            <a:ext cx="835824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457200" algn="l"/>
              </a:tabLst>
            </a:pPr>
            <a:r>
              <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				</a:t>
            </a:r>
            <a:r>
              <a:rPr kumimoji="0" lang="fr-FR" b="1" i="0" u="none" strike="noStrike" cap="none" normalizeH="0" baseline="0" dirty="0" smtClean="0">
                <a:ln>
                  <a:noFill/>
                </a:ln>
                <a:solidFill>
                  <a:srgbClr val="365F91"/>
                </a:solidFill>
                <a:effectLst/>
                <a:latin typeface="+mn-lt"/>
                <a:ea typeface="Times New Roman" pitchFamily="18" charset="0"/>
                <a:cs typeface="Times New Roman" pitchFamily="18" charset="0"/>
              </a:rPr>
              <a:t>PERFORMANCES REQUISES</a:t>
            </a:r>
            <a:r>
              <a:rPr kumimoji="0" lang="fr-FR" b="1" i="0" u="none" strike="noStrike" cap="none" normalizeH="0" baseline="0" dirty="0" smtClean="0">
                <a:ln>
                  <a:noFill/>
                </a:ln>
                <a:solidFill>
                  <a:srgbClr val="000000"/>
                </a:solidFill>
                <a:effectLst/>
                <a:latin typeface="+mn-lt"/>
                <a:ea typeface="Times New Roman" pitchFamily="18" charset="0"/>
                <a:cs typeface="Calibri" pitchFamily="34" charset="0"/>
              </a:rPr>
              <a:t> :</a:t>
            </a:r>
          </a:p>
          <a:p>
            <a:pPr marL="0" marR="0" lvl="0" indent="450850" algn="l" defTabSz="914400" rtl="0" eaLnBrk="1" fontAlgn="base" latinLnBrk="0" hangingPunct="1">
              <a:lnSpc>
                <a:spcPct val="100000"/>
              </a:lnSpc>
              <a:spcBef>
                <a:spcPct val="0"/>
              </a:spcBef>
              <a:spcAft>
                <a:spcPct val="0"/>
              </a:spcAft>
              <a:buClrTx/>
              <a:buSzTx/>
              <a:buFontTx/>
              <a:buNone/>
              <a:tabLst>
                <a:tab pos="457200" algn="l"/>
              </a:tabLst>
            </a:pP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fr-FR"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Classement d'étanchéité à l'air, à l'eau et de résistance au vent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(A.E.V.)</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Perméabilité à l'air : </a:t>
            </a:r>
            <a:r>
              <a:rPr kumimoji="0" lang="fr-FR"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A*4</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Étanchéité à l'eau : </a:t>
            </a:r>
            <a:r>
              <a:rPr kumimoji="0" lang="fr-FR"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E*6B</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Résistance au vent : </a:t>
            </a:r>
            <a:r>
              <a:rPr kumimoji="0" lang="fr-FR"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V*B2</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Force de manœuvre</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 de </a:t>
            </a: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classe 1</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au minimum (classe 2 si accessibilité PMR). </a:t>
            </a: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Performances thermiques</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des menuiseries (</a:t>
            </a:r>
            <a:r>
              <a:rPr kumimoji="0" lang="fr-FR" b="0"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cadres bois + vitrage</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pour conformité 		à la RT 2012 et au Certificat d’Economie d’Energie (C2E).</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7200" algn="l"/>
              </a:tabLst>
            </a:pPr>
            <a:r>
              <a:rPr kumimoji="0" lang="fr-FR"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Fournir les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notes de calculs </a:t>
            </a:r>
            <a:r>
              <a:rPr kumimoji="0" lang="fr-FR"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réalisées par un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organisme notifié agréé</a:t>
            </a:r>
          </a:p>
          <a:p>
            <a:pPr marL="0" marR="0" lvl="0" indent="450850" algn="l" defTabSz="914400" rtl="0" eaLnBrk="0" fontAlgn="base" latinLnBrk="0" hangingPunct="0">
              <a:lnSpc>
                <a:spcPct val="100000"/>
              </a:lnSpc>
              <a:spcBef>
                <a:spcPct val="0"/>
              </a:spcBef>
              <a:spcAft>
                <a:spcPct val="0"/>
              </a:spcAft>
              <a:buClrTx/>
              <a:buSzTx/>
              <a:buFontTx/>
              <a:buNone/>
              <a:tabLst>
                <a:tab pos="457200" algn="l"/>
              </a:tabLst>
            </a:pP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Performances acoustiques</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de la menuiserie (cadres bois + vitrage)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p>
          <a:p>
            <a:pPr marL="0" marR="0" lvl="0" indent="450850" algn="l" defTabSz="914400" rtl="0" eaLnBrk="0" fontAlgn="base" latinLnBrk="0" hangingPunct="0">
              <a:lnSpc>
                <a:spcPct val="100000"/>
              </a:lnSpc>
              <a:spcBef>
                <a:spcPct val="0"/>
              </a:spcBef>
              <a:spcAft>
                <a:spcPct val="0"/>
              </a:spcAft>
              <a:buClrTx/>
              <a:buSzTx/>
              <a:tabLst>
                <a:tab pos="457200" algn="l"/>
              </a:tabLst>
            </a:pPr>
            <a:r>
              <a:rPr lang="fr-FR" b="1" dirty="0" smtClean="0">
                <a:solidFill>
                  <a:srgbClr val="000000"/>
                </a:solidFill>
                <a:latin typeface="Calibri" pitchFamily="34" charset="0"/>
                <a:ea typeface="Times New Roman" pitchFamily="18" charset="0"/>
                <a:cs typeface="Calibri" pitchFamily="34" charset="0"/>
              </a:rPr>
              <a:t>		I</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ndice R</a:t>
            </a:r>
            <a:r>
              <a:rPr kumimoji="0" lang="fr-FR" b="1" i="0" u="none" strike="noStrike" cap="none" normalizeH="0" baseline="-30000" dirty="0" smtClean="0">
                <a:ln>
                  <a:noFill/>
                </a:ln>
                <a:solidFill>
                  <a:srgbClr val="000000"/>
                </a:solidFill>
                <a:effectLst/>
                <a:latin typeface="Calibri" pitchFamily="34" charset="0"/>
                <a:ea typeface="Times New Roman" pitchFamily="18" charset="0"/>
                <a:cs typeface="Calibri" pitchFamily="34" charset="0"/>
              </a:rPr>
              <a:t>A</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tr</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r>
              <a:rPr kumimoji="0" lang="fr-FR"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dB</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endPar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450850" algn="l" defTabSz="914400" rtl="0" eaLnBrk="0" fontAlgn="base" latinLnBrk="0" hangingPunct="0">
              <a:lnSpc>
                <a:spcPct val="100000"/>
              </a:lnSpc>
              <a:spcBef>
                <a:spcPct val="0"/>
              </a:spcBef>
              <a:spcAft>
                <a:spcPct val="0"/>
              </a:spcAft>
              <a:buClrTx/>
              <a:buSzTx/>
              <a:buFont typeface="Wingdings" pitchFamily="2" charset="2"/>
              <a:buChar char="Ø"/>
              <a:tabLst>
                <a:tab pos="457200" algn="l"/>
              </a:tabLst>
            </a:pP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Bonne tenue de la finition</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 une garantie de bonne tenue de la finition est exigée</a:t>
            </a:r>
            <a:r>
              <a:rPr kumimoji="0" lang="fr-FR" b="0" i="0" u="none" strike="noStrike" cap="none" normalizeH="0" dirty="0" smtClean="0">
                <a:ln>
                  <a:noFill/>
                </a:ln>
                <a:solidFill>
                  <a:srgbClr val="000000"/>
                </a:solidFill>
                <a:effectLst/>
                <a:latin typeface="Calibri" pitchFamily="34" charset="0"/>
                <a:ea typeface="Times New Roman" pitchFamily="18" charset="0"/>
                <a:cs typeface="Calibri" pitchFamily="34" charset="0"/>
              </a:rPr>
              <a:t> pour une durée minimale de :   </a:t>
            </a:r>
            <a:r>
              <a:rPr kumimoji="0" lang="fr-FR" b="1" i="0" u="none" strike="noStrike" cap="none" normalizeH="0" dirty="0" smtClean="0">
                <a:ln>
                  <a:noFill/>
                </a:ln>
                <a:solidFill>
                  <a:srgbClr val="000000"/>
                </a:solidFill>
                <a:effectLst/>
                <a:latin typeface="Calibri" pitchFamily="34" charset="0"/>
                <a:ea typeface="Times New Roman" pitchFamily="18" charset="0"/>
                <a:cs typeface="Calibri" pitchFamily="34" charset="0"/>
              </a:rPr>
              <a:t>    ans</a:t>
            </a:r>
            <a:endPar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1F8EC99-C79A-46F5-80E4-E97B36D18551}" type="slidenum">
              <a:rPr lang="fr-FR" smtClean="0"/>
              <a:pPr/>
              <a:t>12</a:t>
            </a:fld>
            <a:endParaRPr lang="fr-FR"/>
          </a:p>
        </p:txBody>
      </p:sp>
      <p:sp>
        <p:nvSpPr>
          <p:cNvPr id="3" name="Rectangle 2"/>
          <p:cNvSpPr/>
          <p:nvPr/>
        </p:nvSpPr>
        <p:spPr>
          <a:xfrm>
            <a:off x="357158" y="1357298"/>
            <a:ext cx="8072494" cy="3416320"/>
          </a:xfrm>
          <a:prstGeom prst="rect">
            <a:avLst/>
          </a:prstGeom>
        </p:spPr>
        <p:txBody>
          <a:bodyPr wrap="square">
            <a:spAutoFit/>
          </a:bodyPr>
          <a:lstStyle/>
          <a:p>
            <a:r>
              <a:rPr lang="fr-FR" b="1" dirty="0" smtClean="0"/>
              <a:t>			</a:t>
            </a:r>
            <a:r>
              <a:rPr lang="fr-FR" b="1" dirty="0" smtClean="0">
                <a:solidFill>
                  <a:schemeClr val="bg2">
                    <a:lumMod val="50000"/>
                  </a:schemeClr>
                </a:solidFill>
                <a:latin typeface="+mn-lt"/>
              </a:rPr>
              <a:t>NORMES ET LABELS :</a:t>
            </a:r>
          </a:p>
          <a:p>
            <a:endParaRPr lang="fr-FR" dirty="0" smtClean="0"/>
          </a:p>
          <a:p>
            <a:pPr lvl="0">
              <a:buFont typeface="Wingdings" pitchFamily="2" charset="2"/>
              <a:buChar char="Ø"/>
            </a:pPr>
            <a:r>
              <a:rPr lang="fr-FR" dirty="0" smtClean="0"/>
              <a:t>Les spécifications techniques des menuiseries devront être conformes à la Norme Française </a:t>
            </a:r>
            <a:r>
              <a:rPr lang="fr-FR" b="1" dirty="0" smtClean="0"/>
              <a:t>P 23-305</a:t>
            </a:r>
            <a:r>
              <a:rPr lang="fr-FR" dirty="0" smtClean="0"/>
              <a:t> et la mise en œuvre à la Norme Française </a:t>
            </a:r>
            <a:r>
              <a:rPr lang="fr-FR" b="1" dirty="0" smtClean="0"/>
              <a:t>DTU 36.5</a:t>
            </a:r>
            <a:r>
              <a:rPr lang="fr-FR" dirty="0" smtClean="0"/>
              <a:t> </a:t>
            </a:r>
          </a:p>
          <a:p>
            <a:pPr lvl="0">
              <a:buFont typeface="Wingdings" pitchFamily="2" charset="2"/>
              <a:buChar char="Ø"/>
            </a:pPr>
            <a:endParaRPr lang="fr-FR" dirty="0" smtClean="0"/>
          </a:p>
          <a:p>
            <a:pPr>
              <a:buFont typeface="Wingdings" pitchFamily="2" charset="2"/>
              <a:buChar char="Ø"/>
            </a:pPr>
            <a:r>
              <a:rPr lang="fr-FR" dirty="0" smtClean="0"/>
              <a:t>Les fenêtres, portes fenêtres, volets, portes d’entrée devront être conformes au “ </a:t>
            </a:r>
            <a:r>
              <a:rPr lang="fr-FR" b="1" dirty="0" smtClean="0"/>
              <a:t>LABEL FENETRE ET VOLET BOIS PROCIME</a:t>
            </a:r>
            <a:r>
              <a:rPr lang="fr-FR" b="1" baseline="30000" dirty="0" smtClean="0"/>
              <a:t>up</a:t>
            </a:r>
            <a:r>
              <a:rPr lang="fr-FR" baseline="30000" dirty="0" smtClean="0"/>
              <a:t> ”</a:t>
            </a:r>
            <a:r>
              <a:rPr lang="fr-FR" dirty="0" smtClean="0"/>
              <a:t>  ou équivalent.</a:t>
            </a:r>
          </a:p>
          <a:p>
            <a:pPr lvl="0">
              <a:buFont typeface="Wingdings" pitchFamily="2" charset="2"/>
              <a:buChar char="Ø"/>
            </a:pPr>
            <a:endParaRPr lang="fr-FR" dirty="0" smtClean="0"/>
          </a:p>
          <a:p>
            <a:pPr lvl="0">
              <a:buFont typeface="Wingdings" pitchFamily="2" charset="2"/>
              <a:buChar char="Ø"/>
            </a:pPr>
            <a:r>
              <a:rPr lang="fr-FR" dirty="0" smtClean="0"/>
              <a:t>Les matériaux et fournitures entrant dans la composition des ouvrages du présent lot devront répondre aux spécifications réglementaires. </a:t>
            </a:r>
          </a:p>
          <a:p>
            <a:pPr lvl="0">
              <a:buFont typeface="Wingdings" pitchFamily="2" charset="2"/>
              <a:buChar char="Ø"/>
            </a:pPr>
            <a:r>
              <a:rPr lang="fr-FR" dirty="0" smtClean="0"/>
              <a:t>Les vitrages devront bénéficier du label CEKAL ou équivalent</a:t>
            </a:r>
            <a:endParaRPr lang="fr-FR" dirty="0"/>
          </a:p>
        </p:txBody>
      </p:sp>
      <p:sp>
        <p:nvSpPr>
          <p:cNvPr id="4" name="Text Box 4"/>
          <p:cNvSpPr txBox="1">
            <a:spLocks noChangeArrowheads="1"/>
          </p:cNvSpPr>
          <p:nvPr/>
        </p:nvSpPr>
        <p:spPr bwMode="auto">
          <a:xfrm>
            <a:off x="500034" y="5143513"/>
            <a:ext cx="8001056" cy="1071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Fournir </a:t>
            </a:r>
            <a:r>
              <a:rPr kumimoji="0" lang="fr-FR" b="0" i="1"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tous les </a:t>
            </a:r>
            <a:r>
              <a:rPr kumimoji="0" lang="fr-FR" b="1" i="1"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rapports d’essais </a:t>
            </a:r>
            <a:r>
              <a:rPr kumimoji="0" lang="fr-FR" b="0" i="1"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nominatifs réalisés par des </a:t>
            </a:r>
            <a:r>
              <a:rPr kumimoji="0" lang="fr-FR" b="1" i="1"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laboratoires COFRAC</a:t>
            </a: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l’attestation au </a:t>
            </a:r>
            <a:r>
              <a:rPr kumimoji="0" lang="fr-F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LABEL FENETRE BOIS PROCIME</a:t>
            </a:r>
            <a:r>
              <a:rPr kumimoji="0" lang="fr-FR" b="1" i="0" u="none" strike="noStrike" cap="none" normalizeH="0" baseline="30000" dirty="0" smtClean="0">
                <a:ln>
                  <a:noFill/>
                </a:ln>
                <a:solidFill>
                  <a:srgbClr val="000000"/>
                </a:solidFill>
                <a:effectLst/>
                <a:latin typeface="Calibri" pitchFamily="34" charset="0"/>
                <a:ea typeface="Times New Roman" pitchFamily="18" charset="0"/>
                <a:cs typeface="Calibri" pitchFamily="34" charset="0"/>
              </a:rPr>
              <a:t>up</a:t>
            </a:r>
            <a:r>
              <a:rPr kumimoji="0" lang="fr-FR" b="0" i="0" u="none" strike="noStrike" cap="none" normalizeH="0" baseline="30000" dirty="0" smtClean="0">
                <a:ln>
                  <a:noFill/>
                </a:ln>
                <a:solidFill>
                  <a:srgbClr val="000000"/>
                </a:solidFill>
                <a:effectLst/>
                <a:latin typeface="Calibri" pitchFamily="34" charset="0"/>
                <a:ea typeface="Times New Roman" pitchFamily="18" charset="0"/>
                <a:cs typeface="Calibri" pitchFamily="34" charset="0"/>
              </a:rPr>
              <a:t> ”</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ou l’</a:t>
            </a:r>
            <a:r>
              <a:rPr kumimoji="0" lang="fr-FR" b="1"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attestation de conformité </a:t>
            </a:r>
            <a:r>
              <a:rPr kumimoji="0" lang="fr-FR"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à la NF P 23-305 et DTU 36.5</a:t>
            </a:r>
            <a:endPar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E8C713EF-939B-42CE-9286-E31C4C837366}" type="slidenum">
              <a:rPr lang="fr-FR" smtClean="0"/>
              <a:pPr/>
              <a:t>2</a:t>
            </a:fld>
            <a:endParaRPr lang="fr-FR"/>
          </a:p>
        </p:txBody>
      </p:sp>
      <p:sp>
        <p:nvSpPr>
          <p:cNvPr id="3" name="Espace réservé du contenu 2"/>
          <p:cNvSpPr>
            <a:spLocks noGrp="1"/>
          </p:cNvSpPr>
          <p:nvPr>
            <p:ph idx="4294967295"/>
          </p:nvPr>
        </p:nvSpPr>
        <p:spPr>
          <a:xfrm>
            <a:off x="0" y="1825625"/>
            <a:ext cx="8786842" cy="4351338"/>
          </a:xfrm>
        </p:spPr>
        <p:txBody>
          <a:bodyPr/>
          <a:lstStyle/>
          <a:p>
            <a:pPr>
              <a:buNone/>
            </a:pPr>
            <a:r>
              <a:rPr lang="fr-FR" dirty="0" smtClean="0"/>
              <a:t> Centre technique agréé:</a:t>
            </a:r>
          </a:p>
          <a:p>
            <a:r>
              <a:rPr lang="fr-FR" dirty="0" smtClean="0"/>
              <a:t>Laboratoire d’essais multi matériaux accrédité COFRAC pour les tests AEV , acoustique, mécanique, essais chocs.</a:t>
            </a:r>
          </a:p>
          <a:p>
            <a:r>
              <a:rPr lang="fr-FR" dirty="0" smtClean="0"/>
              <a:t>Notifié pour les marquages CE ,calculs thermiques.</a:t>
            </a:r>
          </a:p>
          <a:p>
            <a:r>
              <a:rPr lang="fr-FR" dirty="0" smtClean="0"/>
              <a:t>Assure le suivi technique et la validation du label de performance des fenêtres et volets bois: </a:t>
            </a:r>
          </a:p>
          <a:p>
            <a:endParaRPr lang="fr-FR" dirty="0" smtClean="0"/>
          </a:p>
          <a:p>
            <a:endParaRPr lang="fr-FR" dirty="0"/>
          </a:p>
        </p:txBody>
      </p:sp>
      <p:pic>
        <p:nvPicPr>
          <p:cNvPr id="70657" name="Picture 1" descr="C:\Users\Christophe\Desktop\logos et plaquette\Capture  CERIBOIS et  portées.PNG"/>
          <p:cNvPicPr>
            <a:picLocks noChangeAspect="1" noChangeArrowheads="1"/>
          </p:cNvPicPr>
          <p:nvPr/>
        </p:nvPicPr>
        <p:blipFill>
          <a:blip r:embed="rId2"/>
          <a:srcRect/>
          <a:stretch>
            <a:fillRect/>
          </a:stretch>
        </p:blipFill>
        <p:spPr bwMode="auto">
          <a:xfrm>
            <a:off x="857224" y="571480"/>
            <a:ext cx="7126288" cy="1095375"/>
          </a:xfrm>
          <a:prstGeom prst="rect">
            <a:avLst/>
          </a:prstGeom>
          <a:noFill/>
        </p:spPr>
      </p:pic>
      <p:pic>
        <p:nvPicPr>
          <p:cNvPr id="70658" name="Picture 2" descr="C:\Users\Christophe\Desktop\logos et plaquette\Capture     LABEL FENETRE BOIS.PNG"/>
          <p:cNvPicPr>
            <a:picLocks noChangeAspect="1" noChangeArrowheads="1"/>
          </p:cNvPicPr>
          <p:nvPr/>
        </p:nvPicPr>
        <p:blipFill>
          <a:blip r:embed="rId3" cstate="print"/>
          <a:srcRect/>
          <a:stretch>
            <a:fillRect/>
          </a:stretch>
        </p:blipFill>
        <p:spPr bwMode="auto">
          <a:xfrm>
            <a:off x="4929190" y="4643446"/>
            <a:ext cx="3511215" cy="98582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5852" y="1268760"/>
            <a:ext cx="7559334" cy="648072"/>
          </a:xfrm>
        </p:spPr>
        <p:txBody>
          <a:bodyPr>
            <a:noAutofit/>
          </a:bodyPr>
          <a:lstStyle/>
          <a:p>
            <a:r>
              <a:rPr lang="fr-FR" sz="3200" b="1" dirty="0"/>
              <a:t>Les exigences </a:t>
            </a:r>
            <a:r>
              <a:rPr lang="fr-FR" sz="3200" b="1" dirty="0" smtClean="0"/>
              <a:t>essentielles générales</a:t>
            </a:r>
            <a:endParaRPr lang="fr-FR" sz="3200" b="1" dirty="0"/>
          </a:p>
        </p:txBody>
      </p:sp>
      <p:sp>
        <p:nvSpPr>
          <p:cNvPr id="3" name="Espace réservé du contenu 2"/>
          <p:cNvSpPr>
            <a:spLocks noGrp="1"/>
          </p:cNvSpPr>
          <p:nvPr>
            <p:ph type="subTitle" idx="1"/>
          </p:nvPr>
        </p:nvSpPr>
        <p:spPr>
          <a:xfrm>
            <a:off x="285720" y="2357430"/>
            <a:ext cx="7958708" cy="4009078"/>
          </a:xfrm>
        </p:spPr>
        <p:txBody>
          <a:bodyPr>
            <a:noAutofit/>
          </a:bodyPr>
          <a:lstStyle/>
          <a:p>
            <a:pPr algn="l"/>
            <a:r>
              <a:rPr lang="fr-FR" sz="1800" dirty="0" smtClean="0">
                <a:latin typeface="Arial" pitchFamily="34" charset="0"/>
                <a:cs typeface="Arial" pitchFamily="34" charset="0"/>
              </a:rPr>
              <a:t>Valeurs </a:t>
            </a:r>
            <a:r>
              <a:rPr lang="fr-FR" sz="1800" b="1" dirty="0" smtClean="0">
                <a:latin typeface="Arial" pitchFamily="34" charset="0"/>
                <a:cs typeface="Arial" pitchFamily="34" charset="0"/>
              </a:rPr>
              <a:t>AEV</a:t>
            </a:r>
            <a:r>
              <a:rPr lang="fr-FR" sz="1800" dirty="0" smtClean="0">
                <a:latin typeface="Arial" pitchFamily="34" charset="0"/>
                <a:cs typeface="Arial" pitchFamily="34" charset="0"/>
              </a:rPr>
              <a:t> </a:t>
            </a:r>
            <a:r>
              <a:rPr lang="fr-FR" sz="1800" dirty="0" smtClean="0">
                <a:latin typeface="Arial" pitchFamily="34" charset="0"/>
                <a:cs typeface="Arial" pitchFamily="34" charset="0"/>
              </a:rPr>
              <a:t>pour une fenêtre </a:t>
            </a:r>
            <a:r>
              <a:rPr lang="fr-FR" sz="1800" dirty="0" smtClean="0">
                <a:latin typeface="Arial" pitchFamily="34" charset="0"/>
                <a:cs typeface="Arial" pitchFamily="34" charset="0"/>
              </a:rPr>
              <a:t>:</a:t>
            </a:r>
            <a:r>
              <a:rPr lang="fr-FR" sz="1800" dirty="0" smtClean="0">
                <a:latin typeface="Arial" pitchFamily="34" charset="0"/>
                <a:cs typeface="Arial" pitchFamily="34" charset="0"/>
              </a:rPr>
              <a:t>	  </a:t>
            </a:r>
          </a:p>
          <a:p>
            <a:pPr algn="l">
              <a:buNone/>
            </a:pPr>
            <a:r>
              <a:rPr lang="fr-FR" sz="1800" dirty="0" smtClean="0">
                <a:latin typeface="Arial" pitchFamily="34" charset="0"/>
                <a:cs typeface="Arial" pitchFamily="34" charset="0"/>
              </a:rPr>
              <a:t>		A*4    E*7B    V*C3 ( exemple de caractérisation de performance)  </a:t>
            </a:r>
          </a:p>
          <a:p>
            <a:pPr algn="l"/>
            <a:r>
              <a:rPr lang="fr-FR" sz="1800" dirty="0" smtClean="0">
                <a:latin typeface="Arial" pitchFamily="34" charset="0"/>
                <a:cs typeface="Arial" pitchFamily="34" charset="0"/>
              </a:rPr>
              <a:t>Force de manœuvre : classe </a:t>
            </a:r>
            <a:r>
              <a:rPr lang="fr-FR" sz="1800" dirty="0" smtClean="0">
                <a:latin typeface="Arial" pitchFamily="34" charset="0"/>
                <a:cs typeface="Arial" pitchFamily="34" charset="0"/>
              </a:rPr>
              <a:t>1</a:t>
            </a:r>
          </a:p>
          <a:p>
            <a:pPr algn="l"/>
            <a:endParaRPr lang="fr-FR" sz="1800" dirty="0" smtClean="0">
              <a:latin typeface="Arial" pitchFamily="34" charset="0"/>
              <a:cs typeface="Arial" pitchFamily="34" charset="0"/>
            </a:endParaRPr>
          </a:p>
          <a:p>
            <a:pPr algn="l">
              <a:spcAft>
                <a:spcPts val="600"/>
              </a:spcAft>
            </a:pPr>
            <a:r>
              <a:rPr lang="fr-FR" sz="1800" dirty="0" smtClean="0">
                <a:latin typeface="Arial" pitchFamily="34" charset="0"/>
                <a:cs typeface="Arial" pitchFamily="34" charset="0"/>
              </a:rPr>
              <a:t>La </a:t>
            </a:r>
            <a:r>
              <a:rPr lang="fr-FR" sz="1800" b="1" dirty="0" smtClean="0">
                <a:latin typeface="Arial" pitchFamily="34" charset="0"/>
                <a:cs typeface="Arial" pitchFamily="34" charset="0"/>
              </a:rPr>
              <a:t>thermique</a:t>
            </a:r>
            <a:r>
              <a:rPr lang="fr-FR" sz="1800" dirty="0" smtClean="0">
                <a:latin typeface="Arial" pitchFamily="34" charset="0"/>
                <a:cs typeface="Arial" pitchFamily="34" charset="0"/>
              </a:rPr>
              <a:t> ( cadre bois + vitrage) :  conformité </a:t>
            </a:r>
            <a:r>
              <a:rPr lang="fr-FR" sz="1800" dirty="0">
                <a:latin typeface="Arial" pitchFamily="34" charset="0"/>
                <a:cs typeface="Arial" pitchFamily="34" charset="0"/>
              </a:rPr>
              <a:t>à la </a:t>
            </a:r>
            <a:r>
              <a:rPr lang="fr-FR" sz="1800" dirty="0" smtClean="0">
                <a:latin typeface="Arial" pitchFamily="34" charset="0"/>
                <a:cs typeface="Arial" pitchFamily="34" charset="0"/>
              </a:rPr>
              <a:t>réglementation thermique/ C2E et calculé par un organisme </a:t>
            </a:r>
            <a:r>
              <a:rPr lang="fr-FR" sz="1800" dirty="0" smtClean="0">
                <a:latin typeface="Arial" pitchFamily="34" charset="0"/>
                <a:cs typeface="Arial" pitchFamily="34" charset="0"/>
              </a:rPr>
              <a:t>notifié</a:t>
            </a:r>
            <a:endParaRPr lang="fr-FR" sz="1800" dirty="0">
              <a:latin typeface="Arial" pitchFamily="34" charset="0"/>
              <a:cs typeface="Arial" pitchFamily="34" charset="0"/>
            </a:endParaRPr>
          </a:p>
          <a:p>
            <a:pPr algn="l">
              <a:spcAft>
                <a:spcPts val="600"/>
              </a:spcAft>
            </a:pPr>
            <a:r>
              <a:rPr lang="fr-FR" sz="1800" dirty="0" smtClean="0">
                <a:latin typeface="Arial" pitchFamily="34" charset="0"/>
                <a:cs typeface="Arial" pitchFamily="34" charset="0"/>
              </a:rPr>
              <a:t>L’</a:t>
            </a:r>
            <a:r>
              <a:rPr lang="fr-FR" sz="1800" b="1" dirty="0" smtClean="0">
                <a:latin typeface="Arial" pitchFamily="34" charset="0"/>
                <a:cs typeface="Arial" pitchFamily="34" charset="0"/>
              </a:rPr>
              <a:t>acoustique</a:t>
            </a:r>
            <a:r>
              <a:rPr lang="fr-FR" sz="1800" dirty="0" smtClean="0">
                <a:latin typeface="Arial" pitchFamily="34" charset="0"/>
                <a:cs typeface="Arial" pitchFamily="34" charset="0"/>
              </a:rPr>
              <a:t> ( cadre bois + vitrage) </a:t>
            </a:r>
            <a:r>
              <a:rPr lang="fr-FR" sz="1800" dirty="0">
                <a:latin typeface="Arial" pitchFamily="34" charset="0"/>
                <a:cs typeface="Arial" pitchFamily="34" charset="0"/>
              </a:rPr>
              <a:t>: </a:t>
            </a:r>
            <a:r>
              <a:rPr lang="fr-FR" sz="1800" dirty="0" smtClean="0">
                <a:latin typeface="Arial" pitchFamily="34" charset="0"/>
                <a:cs typeface="Arial" pitchFamily="34" charset="0"/>
              </a:rPr>
              <a:t> testé en laboratoire </a:t>
            </a:r>
            <a:r>
              <a:rPr lang="fr-FR" sz="1800" dirty="0" smtClean="0">
                <a:latin typeface="Arial" pitchFamily="34" charset="0"/>
                <a:cs typeface="Arial" pitchFamily="34" charset="0"/>
              </a:rPr>
              <a:t>COFRAC.</a:t>
            </a:r>
          </a:p>
          <a:p>
            <a:pPr algn="l">
              <a:spcAft>
                <a:spcPts val="600"/>
              </a:spcAft>
              <a:buNone/>
            </a:pPr>
            <a:r>
              <a:rPr lang="fr-FR" sz="1800" dirty="0" smtClean="0">
                <a:latin typeface="Arial" pitchFamily="34" charset="0"/>
                <a:cs typeface="Arial" pitchFamily="34" charset="0"/>
              </a:rPr>
              <a:t>	</a:t>
            </a:r>
            <a:r>
              <a:rPr lang="fr-FR" sz="1800" dirty="0" smtClean="0">
                <a:solidFill>
                  <a:srgbClr val="000000"/>
                </a:solidFill>
                <a:latin typeface="Calibri" pitchFamily="34" charset="0"/>
                <a:ea typeface="Times New Roman" pitchFamily="18" charset="0"/>
                <a:cs typeface="Calibri" pitchFamily="34" charset="0"/>
              </a:rPr>
              <a:t> Indice R</a:t>
            </a:r>
            <a:r>
              <a:rPr lang="fr-FR" sz="1800" baseline="-30000" dirty="0" smtClean="0">
                <a:solidFill>
                  <a:srgbClr val="000000"/>
                </a:solidFill>
                <a:latin typeface="Calibri" pitchFamily="34" charset="0"/>
                <a:ea typeface="Times New Roman" pitchFamily="18" charset="0"/>
                <a:cs typeface="Calibri" pitchFamily="34" charset="0"/>
              </a:rPr>
              <a:t>A</a:t>
            </a:r>
            <a:r>
              <a:rPr lang="fr-FR" sz="1800" dirty="0" smtClean="0">
                <a:solidFill>
                  <a:srgbClr val="000000"/>
                </a:solidFill>
                <a:latin typeface="Calibri" pitchFamily="34" charset="0"/>
                <a:ea typeface="Times New Roman" pitchFamily="18" charset="0"/>
                <a:cs typeface="Calibri" pitchFamily="34" charset="0"/>
              </a:rPr>
              <a:t>, tr </a:t>
            </a:r>
            <a:r>
              <a:rPr lang="fr-FR" sz="1800" i="1" dirty="0" smtClean="0">
                <a:solidFill>
                  <a:srgbClr val="000000"/>
                </a:solidFill>
                <a:latin typeface="Calibri" pitchFamily="34" charset="0"/>
                <a:ea typeface="Times New Roman" pitchFamily="18" charset="0"/>
                <a:cs typeface="Calibri" pitchFamily="34" charset="0"/>
              </a:rPr>
              <a:t> </a:t>
            </a:r>
            <a:r>
              <a:rPr lang="fr-FR" sz="1800" i="1" dirty="0" smtClean="0">
                <a:solidFill>
                  <a:srgbClr val="000000"/>
                </a:solidFill>
                <a:latin typeface="Calibri" pitchFamily="34" charset="0"/>
                <a:ea typeface="Times New Roman" pitchFamily="18" charset="0"/>
                <a:cs typeface="Calibri" pitchFamily="34" charset="0"/>
              </a:rPr>
              <a:t>en  </a:t>
            </a:r>
            <a:r>
              <a:rPr lang="fr-FR" sz="1800" i="1" dirty="0" smtClean="0">
                <a:solidFill>
                  <a:srgbClr val="000000"/>
                </a:solidFill>
                <a:latin typeface="Calibri" pitchFamily="34" charset="0"/>
                <a:ea typeface="Times New Roman" pitchFamily="18" charset="0"/>
                <a:cs typeface="Calibri" pitchFamily="34" charset="0"/>
              </a:rPr>
              <a:t>dB</a:t>
            </a:r>
            <a:r>
              <a:rPr lang="fr-FR" sz="1800" dirty="0" smtClean="0">
                <a:solidFill>
                  <a:srgbClr val="000000"/>
                </a:solidFill>
                <a:latin typeface="Calibri" pitchFamily="34" charset="0"/>
                <a:ea typeface="Times New Roman" pitchFamily="18" charset="0"/>
                <a:cs typeface="Calibri" pitchFamily="34" charset="0"/>
              </a:rPr>
              <a:t> </a:t>
            </a:r>
            <a:endParaRPr lang="fr-FR" sz="1800" dirty="0" smtClean="0">
              <a:solidFill>
                <a:srgbClr val="000000"/>
              </a:solidFill>
              <a:latin typeface="Calibri" pitchFamily="34" charset="0"/>
              <a:ea typeface="Times New Roman" pitchFamily="18" charset="0"/>
              <a:cs typeface="Calibri" pitchFamily="34" charset="0"/>
            </a:endParaRPr>
          </a:p>
          <a:p>
            <a:pPr algn="l">
              <a:spcAft>
                <a:spcPts val="600"/>
              </a:spcAft>
            </a:pPr>
            <a:r>
              <a:rPr lang="fr-FR" sz="1800" dirty="0" smtClean="0">
                <a:latin typeface="Arial" pitchFamily="34" charset="0"/>
                <a:cs typeface="Arial" pitchFamily="34" charset="0"/>
              </a:rPr>
              <a:t>Se référer aux normes 23305 (bois) et 23308 (bois-aluminium) ,</a:t>
            </a:r>
          </a:p>
          <a:p>
            <a:pPr algn="l">
              <a:spcAft>
                <a:spcPts val="600"/>
              </a:spcAft>
              <a:buNone/>
            </a:pPr>
            <a:r>
              <a:rPr lang="fr-FR" sz="1800" dirty="0" smtClean="0">
                <a:latin typeface="Arial" pitchFamily="34" charset="0"/>
                <a:cs typeface="Arial" pitchFamily="34" charset="0"/>
              </a:rPr>
              <a:t>	</a:t>
            </a:r>
            <a:r>
              <a:rPr lang="fr-FR" sz="1800" dirty="0" smtClean="0">
                <a:latin typeface="Arial" pitchFamily="34" charset="0"/>
                <a:cs typeface="Arial" pitchFamily="34" charset="0"/>
              </a:rPr>
              <a:t>DTU 36.5 et labels</a:t>
            </a:r>
          </a:p>
          <a:p>
            <a:pPr algn="l">
              <a:spcAft>
                <a:spcPts val="600"/>
              </a:spcAft>
              <a:buNone/>
            </a:pPr>
            <a:endParaRPr lang="fr-FR" sz="1800" dirty="0" smtClean="0">
              <a:solidFill>
                <a:srgbClr val="000000"/>
              </a:solidFill>
              <a:latin typeface="Calibri" pitchFamily="34" charset="0"/>
              <a:ea typeface="Times New Roman" pitchFamily="18" charset="0"/>
              <a:cs typeface="Calibri" pitchFamily="34" charset="0"/>
            </a:endParaRPr>
          </a:p>
          <a:p>
            <a:pPr algn="l">
              <a:spcAft>
                <a:spcPts val="600"/>
              </a:spcAft>
              <a:buNone/>
            </a:pPr>
            <a:endParaRPr lang="fr-FR" sz="1800" dirty="0" smtClean="0">
              <a:solidFill>
                <a:srgbClr val="000000"/>
              </a:solidFill>
              <a:latin typeface="Calibri" pitchFamily="34" charset="0"/>
              <a:ea typeface="Times New Roman" pitchFamily="18" charset="0"/>
              <a:cs typeface="Calibri" pitchFamily="34" charset="0"/>
            </a:endParaRPr>
          </a:p>
          <a:p>
            <a:pPr algn="l">
              <a:spcAft>
                <a:spcPts val="600"/>
              </a:spcAft>
              <a:buNone/>
            </a:pPr>
            <a:endParaRPr lang="fr-FR" sz="1800" dirty="0" smtClean="0">
              <a:latin typeface="Arial" pitchFamily="34" charset="0"/>
              <a:cs typeface="Arial" pitchFamily="34" charset="0"/>
            </a:endParaRPr>
          </a:p>
          <a:p>
            <a:pPr algn="l">
              <a:spcAft>
                <a:spcPts val="600"/>
              </a:spcAft>
            </a:pPr>
            <a:endParaRPr lang="fr-FR" sz="2600" dirty="0"/>
          </a:p>
          <a:p>
            <a:pPr algn="l">
              <a:spcAft>
                <a:spcPts val="600"/>
              </a:spcAft>
            </a:pPr>
            <a:endParaRPr lang="fr-FR" sz="2600" b="1" dirty="0"/>
          </a:p>
          <a:p>
            <a:endParaRPr lang="fr-FR" sz="2000" dirty="0"/>
          </a:p>
          <a:p>
            <a:endParaRPr lang="fr-FR" sz="2000" dirty="0"/>
          </a:p>
          <a:p>
            <a:pPr>
              <a:buFont typeface="Arial" pitchFamily="34" charset="0"/>
              <a:buChar char="•"/>
            </a:pPr>
            <a:endParaRPr lang="fr-FR" sz="2000" dirty="0"/>
          </a:p>
          <a:p>
            <a:endParaRPr lang="fr-FR" sz="2000" dirty="0"/>
          </a:p>
          <a:p>
            <a:endParaRPr lang="fr-FR" sz="2000" dirty="0"/>
          </a:p>
        </p:txBody>
      </p:sp>
      <p:sp>
        <p:nvSpPr>
          <p:cNvPr id="12" name="Espace réservé du numéro de diapositive 5">
            <a:extLst>
              <a:ext uri="{FF2B5EF4-FFF2-40B4-BE49-F238E27FC236}">
                <a16:creationId xmlns="" xmlns:a16="http://schemas.microsoft.com/office/drawing/2014/main" id="{38DD56D7-B825-4CF5-A9B0-7D2FBA516642}"/>
              </a:ext>
            </a:extLst>
          </p:cNvPr>
          <p:cNvSpPr>
            <a:spLocks noGrp="1"/>
          </p:cNvSpPr>
          <p:nvPr>
            <p:ph type="sldNum" sz="quarter" idx="12"/>
          </p:nvPr>
        </p:nvSpPr>
        <p:spPr/>
        <p:txBody>
          <a:bodyPr/>
          <a:lstStyle/>
          <a:p>
            <a:pPr>
              <a:defRPr/>
            </a:pPr>
            <a:fld id="{B61151A2-A05F-467B-A111-53E5B8ACBAE8}" type="slidenum">
              <a:rPr lang="fr-FR"/>
              <a:pPr>
                <a:defRPr/>
              </a:pPr>
              <a:t>3</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a:extLst>
              <a:ext uri="{FF2B5EF4-FFF2-40B4-BE49-F238E27FC236}">
                <a16:creationId xmlns="" xmlns:a16="http://schemas.microsoft.com/office/drawing/2014/main" id="{B2572946-7153-4555-9702-E53FECB5FB09}"/>
              </a:ext>
            </a:extLst>
          </p:cNvPr>
          <p:cNvSpPr txBox="1">
            <a:spLocks/>
          </p:cNvSpPr>
          <p:nvPr/>
        </p:nvSpPr>
        <p:spPr>
          <a:xfrm>
            <a:off x="0" y="6590944"/>
            <a:ext cx="515028" cy="365125"/>
          </a:xfrm>
          <a:prstGeom prst="rect">
            <a:avLst/>
          </a:prstGeom>
        </p:spPr>
        <p:txBody>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61151A2-A05F-467B-A111-53E5B8ACBAE8}" type="slidenum">
              <a:rPr lang="fr-FR" sz="1100">
                <a:solidFill>
                  <a:schemeClr val="tx1">
                    <a:tint val="75000"/>
                  </a:schemeClr>
                </a:solidFill>
              </a:rPr>
              <a:pPr>
                <a:defRPr/>
              </a:pPr>
              <a:t>4</a:t>
            </a:fld>
            <a:endParaRPr lang="fr-FR" sz="1100" dirty="0">
              <a:solidFill>
                <a:schemeClr val="tx1">
                  <a:tint val="75000"/>
                </a:schemeClr>
              </a:solidFill>
            </a:endParaRPr>
          </a:p>
        </p:txBody>
      </p:sp>
      <p:pic>
        <p:nvPicPr>
          <p:cNvPr id="5" name="Image 4" descr="AEV DTU 36.5.PNG"/>
          <p:cNvPicPr>
            <a:picLocks noChangeAspect="1"/>
          </p:cNvPicPr>
          <p:nvPr/>
        </p:nvPicPr>
        <p:blipFill>
          <a:blip r:embed="rId3"/>
          <a:stretch>
            <a:fillRect/>
          </a:stretch>
        </p:blipFill>
        <p:spPr>
          <a:xfrm>
            <a:off x="500034" y="642918"/>
            <a:ext cx="7354327" cy="6011114"/>
          </a:xfrm>
          <a:prstGeom prst="rect">
            <a:avLst/>
          </a:prstGeom>
        </p:spPr>
      </p:pic>
      <p:pic>
        <p:nvPicPr>
          <p:cNvPr id="6" name="Picture 2" descr="C:\Users\Christophe\Desktop\logos et plaquette\CERIBOIS  2019.PNG"/>
          <p:cNvPicPr>
            <a:picLocks noChangeAspect="1" noChangeArrowheads="1"/>
          </p:cNvPicPr>
          <p:nvPr/>
        </p:nvPicPr>
        <p:blipFill>
          <a:blip r:embed="rId4"/>
          <a:srcRect/>
          <a:stretch>
            <a:fillRect/>
          </a:stretch>
        </p:blipFill>
        <p:spPr bwMode="auto">
          <a:xfrm>
            <a:off x="5999285" y="0"/>
            <a:ext cx="2916120" cy="85723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534988" y="-71462"/>
            <a:ext cx="8323292" cy="936625"/>
          </a:xfrm>
        </p:spPr>
        <p:txBody>
          <a:bodyPr/>
          <a:lstStyle/>
          <a:p>
            <a:r>
              <a:rPr lang="fr-FR" sz="4000" dirty="0" smtClean="0">
                <a:solidFill>
                  <a:schemeClr val="tx1">
                    <a:lumMod val="75000"/>
                    <a:lumOff val="25000"/>
                  </a:schemeClr>
                </a:solidFill>
              </a:rPr>
              <a:t>Performances thermiques</a:t>
            </a:r>
            <a:endParaRPr lang="fr-FR" sz="4000" dirty="0"/>
          </a:p>
        </p:txBody>
      </p:sp>
      <p:sp>
        <p:nvSpPr>
          <p:cNvPr id="4" name="Espace réservé du numéro de diapositive 3"/>
          <p:cNvSpPr>
            <a:spLocks noGrp="1"/>
          </p:cNvSpPr>
          <p:nvPr>
            <p:ph type="sldNum" sz="quarter" idx="12"/>
          </p:nvPr>
        </p:nvSpPr>
        <p:spPr/>
        <p:txBody>
          <a:bodyPr/>
          <a:lstStyle/>
          <a:p>
            <a:fld id="{57674A4A-ABEA-4836-9440-7E0D663FB2C1}" type="slidenum">
              <a:rPr lang="fr-FR" altLang="fr-FR" smtClean="0"/>
              <a:pPr/>
              <a:t>5</a:t>
            </a:fld>
            <a:endParaRPr lang="fr-FR" altLang="fr-FR"/>
          </a:p>
        </p:txBody>
      </p:sp>
      <p:pic>
        <p:nvPicPr>
          <p:cNvPr id="7" name="Image 6" descr="perf2.PNG"/>
          <p:cNvPicPr>
            <a:picLocks noChangeAspect="1"/>
          </p:cNvPicPr>
          <p:nvPr/>
        </p:nvPicPr>
        <p:blipFill>
          <a:blip r:embed="rId3"/>
          <a:stretch>
            <a:fillRect/>
          </a:stretch>
        </p:blipFill>
        <p:spPr>
          <a:xfrm>
            <a:off x="785786" y="1285860"/>
            <a:ext cx="5986995" cy="53089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534988" y="-71462"/>
            <a:ext cx="8323292" cy="936625"/>
          </a:xfrm>
        </p:spPr>
        <p:txBody>
          <a:bodyPr/>
          <a:lstStyle/>
          <a:p>
            <a:r>
              <a:rPr lang="fr-FR" sz="4000" dirty="0" smtClean="0">
                <a:solidFill>
                  <a:schemeClr val="tx1">
                    <a:lumMod val="75000"/>
                    <a:lumOff val="25000"/>
                  </a:schemeClr>
                </a:solidFill>
              </a:rPr>
              <a:t>Performances thermiques</a:t>
            </a:r>
            <a:endParaRPr lang="fr-FR" sz="4000" dirty="0"/>
          </a:p>
        </p:txBody>
      </p:sp>
      <p:sp>
        <p:nvSpPr>
          <p:cNvPr id="4" name="Espace réservé du numéro de diapositive 3"/>
          <p:cNvSpPr>
            <a:spLocks noGrp="1"/>
          </p:cNvSpPr>
          <p:nvPr>
            <p:ph type="sldNum" sz="quarter" idx="12"/>
          </p:nvPr>
        </p:nvSpPr>
        <p:spPr/>
        <p:txBody>
          <a:bodyPr/>
          <a:lstStyle/>
          <a:p>
            <a:fld id="{57674A4A-ABEA-4836-9440-7E0D663FB2C1}" type="slidenum">
              <a:rPr lang="fr-FR" altLang="fr-FR" smtClean="0"/>
              <a:pPr/>
              <a:t>6</a:t>
            </a:fld>
            <a:endParaRPr lang="fr-FR" altLang="fr-FR"/>
          </a:p>
        </p:txBody>
      </p:sp>
      <p:pic>
        <p:nvPicPr>
          <p:cNvPr id="5" name="Image 4" descr="perf.PNG"/>
          <p:cNvPicPr>
            <a:picLocks noChangeAspect="1"/>
          </p:cNvPicPr>
          <p:nvPr/>
        </p:nvPicPr>
        <p:blipFill>
          <a:blip r:embed="rId3"/>
          <a:stretch>
            <a:fillRect/>
          </a:stretch>
        </p:blipFill>
        <p:spPr>
          <a:xfrm>
            <a:off x="785786" y="1285860"/>
            <a:ext cx="6220362" cy="52327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713EF-939B-42CE-9286-E31C4C837366}" type="slidenum">
              <a:rPr lang="fr-FR" smtClean="0"/>
              <a:pPr/>
              <a:t>7</a:t>
            </a:fld>
            <a:endParaRPr lang="fr-FR"/>
          </a:p>
        </p:txBody>
      </p:sp>
      <p:sp>
        <p:nvSpPr>
          <p:cNvPr id="6" name="Rectangle 5"/>
          <p:cNvSpPr/>
          <p:nvPr/>
        </p:nvSpPr>
        <p:spPr>
          <a:xfrm>
            <a:off x="5214942" y="0"/>
            <a:ext cx="214314" cy="7500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0417" name="Picture 1" descr="C:\Users\Christophe\Desktop\nf finition.PNG"/>
          <p:cNvPicPr>
            <a:picLocks noChangeAspect="1" noChangeArrowheads="1"/>
          </p:cNvPicPr>
          <p:nvPr/>
        </p:nvPicPr>
        <p:blipFill>
          <a:blip r:embed="rId2"/>
          <a:srcRect/>
          <a:stretch>
            <a:fillRect/>
          </a:stretch>
        </p:blipFill>
        <p:spPr bwMode="auto">
          <a:xfrm>
            <a:off x="0" y="357166"/>
            <a:ext cx="6643999" cy="6232424"/>
          </a:xfrm>
          <a:prstGeom prst="rect">
            <a:avLst/>
          </a:prstGeom>
          <a:noFill/>
        </p:spPr>
      </p:pic>
      <p:pic>
        <p:nvPicPr>
          <p:cNvPr id="8" name="Picture 4" descr="C:\Users\Christophe\Desktop\logos et plaquette\Capture     LABEL FENETRE BOIS.PNG"/>
          <p:cNvPicPr>
            <a:picLocks noChangeAspect="1" noChangeArrowheads="1"/>
          </p:cNvPicPr>
          <p:nvPr/>
        </p:nvPicPr>
        <p:blipFill>
          <a:blip r:embed="rId3" cstate="print"/>
          <a:srcRect/>
          <a:stretch>
            <a:fillRect/>
          </a:stretch>
        </p:blipFill>
        <p:spPr bwMode="auto">
          <a:xfrm>
            <a:off x="6599585" y="1071546"/>
            <a:ext cx="2544415" cy="71438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1F8EC99-C79A-46F5-80E4-E97B36D18551}" type="slidenum">
              <a:rPr lang="fr-FR" smtClean="0"/>
              <a:pPr/>
              <a:t>8</a:t>
            </a:fld>
            <a:endParaRPr lang="fr-FR"/>
          </a:p>
        </p:txBody>
      </p:sp>
      <p:sp>
        <p:nvSpPr>
          <p:cNvPr id="3" name="ZoneTexte 2"/>
          <p:cNvSpPr txBox="1"/>
          <p:nvPr/>
        </p:nvSpPr>
        <p:spPr>
          <a:xfrm>
            <a:off x="857224" y="1000109"/>
            <a:ext cx="7286676" cy="60016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b="1" dirty="0" smtClean="0"/>
              <a:t>		</a:t>
            </a:r>
            <a:r>
              <a:rPr lang="fr-FR" b="1" dirty="0" smtClean="0">
                <a:solidFill>
                  <a:schemeClr val="bg2">
                    <a:lumMod val="50000"/>
                  </a:schemeClr>
                </a:solidFill>
              </a:rPr>
              <a:t>PRESCRIPTIONS TECHNIQUES :</a:t>
            </a:r>
          </a:p>
          <a:p>
            <a:endParaRPr lang="fr-FR" sz="1600" dirty="0" smtClean="0"/>
          </a:p>
          <a:p>
            <a:pPr lvl="0"/>
            <a:r>
              <a:rPr lang="fr-FR" b="1" dirty="0" smtClean="0"/>
              <a:t>Ouvrants</a:t>
            </a:r>
            <a:r>
              <a:rPr lang="fr-FR" dirty="0" smtClean="0"/>
              <a:t> : Vantaux ouvrants à la française (à frappe ou gueule de loup) dont </a:t>
            </a:r>
            <a:r>
              <a:rPr lang="fr-FR" u="sng" dirty="0" smtClean="0"/>
              <a:t>la feuillure à verre est adaptée aux épaisseurs des vitrages (selon les performances acoustiques +sécurité+ thermiques exigées dans le chapitre ci-dessous).</a:t>
            </a:r>
            <a:endParaRPr lang="fr-FR" sz="2000" dirty="0" smtClean="0"/>
          </a:p>
          <a:p>
            <a:pPr lvl="0"/>
            <a:r>
              <a:rPr lang="fr-FR" b="1" dirty="0" smtClean="0"/>
              <a:t>Dormants </a:t>
            </a:r>
            <a:r>
              <a:rPr lang="fr-FR" dirty="0" smtClean="0"/>
              <a:t>: Cadre avec nez d'appui formant rejet d'eau en partie inférieure dont </a:t>
            </a:r>
            <a:r>
              <a:rPr lang="fr-FR" u="sng" dirty="0" smtClean="0"/>
              <a:t>la feuillure à verre </a:t>
            </a:r>
            <a:r>
              <a:rPr lang="fr-FR" dirty="0" smtClean="0"/>
              <a:t>(pour les parties fixes)</a:t>
            </a:r>
            <a:r>
              <a:rPr lang="fr-FR" u="sng" dirty="0" smtClean="0"/>
              <a:t> est adaptée aux épaisseurs des vitrages (selon les performances acoustiques +sécurité + thermiques exigées dans le chapitre ci-dessous). </a:t>
            </a:r>
            <a:r>
              <a:rPr lang="fr-FR" dirty="0" smtClean="0"/>
              <a:t>L’épaisseur des profils dormant doit être au moins équivalente à celle des ouvrants correspondants.</a:t>
            </a:r>
          </a:p>
          <a:p>
            <a:pPr lvl="0"/>
            <a:endParaRPr lang="fr-FR" sz="2000" dirty="0" smtClean="0"/>
          </a:p>
          <a:p>
            <a:pPr lvl="0"/>
            <a:r>
              <a:rPr lang="fr-FR" b="1" dirty="0" smtClean="0"/>
              <a:t>Essence de bois</a:t>
            </a:r>
            <a:r>
              <a:rPr lang="fr-FR" dirty="0" smtClean="0"/>
              <a:t> : Carrelets résineux ou feuillus ou exotiques provenant de forêts gérées durablement avec certification PEFC ou FSC. Si l’essence est non durable ou non purgée d’aubier, le bois doit être traité pour obtenir une classe d’emploi au minimum de «  3.1 » (dans ce cas : de la finition complète de la menuiserie). Le traitement du bois fongicide, insecticide et hydrofuge doit être compatible avec la finition. </a:t>
            </a:r>
            <a:endParaRPr lang="fr-FR" sz="2000" dirty="0" smtClean="0"/>
          </a:p>
          <a:p>
            <a:pPr lvl="0"/>
            <a:r>
              <a:rPr lang="fr-FR" dirty="0" smtClean="0"/>
              <a:t>Possibilité de carrelets aboutés (KKK) si finition opaque,  sinon carrelets non abouté (DKD) pour finition transparente (pour raison visuelle).</a:t>
            </a:r>
            <a:endParaRPr lang="fr-FR" sz="2000"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1F8EC99-C79A-46F5-80E4-E97B36D18551}" type="slidenum">
              <a:rPr lang="fr-FR" smtClean="0"/>
              <a:pPr/>
              <a:t>9</a:t>
            </a:fld>
            <a:endParaRPr lang="fr-FR"/>
          </a:p>
        </p:txBody>
      </p:sp>
      <p:sp>
        <p:nvSpPr>
          <p:cNvPr id="3" name="Rectangle 2"/>
          <p:cNvSpPr/>
          <p:nvPr/>
        </p:nvSpPr>
        <p:spPr>
          <a:xfrm>
            <a:off x="857224" y="979468"/>
            <a:ext cx="7358098" cy="5324535"/>
          </a:xfrm>
          <a:prstGeom prst="rect">
            <a:avLst/>
          </a:prstGeom>
        </p:spPr>
        <p:txBody>
          <a:bodyPr wrap="square">
            <a:spAutoFit/>
          </a:bodyPr>
          <a:lstStyle/>
          <a:p>
            <a:pPr lvl="0"/>
            <a:r>
              <a:rPr lang="fr-FR" b="1" dirty="0" smtClean="0"/>
              <a:t>Vitrages</a:t>
            </a:r>
            <a:r>
              <a:rPr lang="fr-FR" dirty="0" smtClean="0"/>
              <a:t> :</a:t>
            </a:r>
            <a:endParaRPr lang="fr-FR" sz="2000" dirty="0" smtClean="0"/>
          </a:p>
          <a:p>
            <a:pPr lvl="1"/>
            <a:r>
              <a:rPr lang="fr-FR" dirty="0" smtClean="0"/>
              <a:t>Posés en atelier. L’étiquette de spécification du vitrage doit être conservée jusqu’à réception du chantier. </a:t>
            </a:r>
            <a:endParaRPr lang="fr-FR" sz="2000" dirty="0" smtClean="0"/>
          </a:p>
          <a:p>
            <a:pPr lvl="1"/>
            <a:r>
              <a:rPr lang="fr-FR" dirty="0" smtClean="0"/>
              <a:t>Les performances thermiques et acoustiques doivent prendre en compte le complexe «  </a:t>
            </a:r>
            <a:r>
              <a:rPr lang="fr-FR" u="sng" dirty="0" smtClean="0"/>
              <a:t>cadre bois + vitrage</a:t>
            </a:r>
            <a:r>
              <a:rPr lang="fr-FR" dirty="0" smtClean="0"/>
              <a:t> » : </a:t>
            </a:r>
            <a:endParaRPr lang="fr-FR" sz="2000" dirty="0" smtClean="0"/>
          </a:p>
          <a:p>
            <a:pPr lvl="1"/>
            <a:r>
              <a:rPr lang="fr-FR" dirty="0" smtClean="0"/>
              <a:t>L’épaisseur des cadres ouvrants et dormants doit tenir compte de l’épaisseur totale du vitrage avec la lame d’air : Afin d’obtenir les meilleures performances thermiques, la lame d’air composée de gaz isolant argon et d’un profilé intercalaire à rupture thermique "Warm </a:t>
            </a:r>
            <a:r>
              <a:rPr lang="fr-FR" dirty="0" err="1" smtClean="0"/>
              <a:t>Edge</a:t>
            </a:r>
            <a:r>
              <a:rPr lang="fr-FR" dirty="0" smtClean="0"/>
              <a:t>"  doit être proche de 17 mm</a:t>
            </a:r>
            <a:endParaRPr lang="fr-FR" sz="2000" dirty="0" smtClean="0"/>
          </a:p>
          <a:p>
            <a:pPr lvl="1"/>
            <a:r>
              <a:rPr lang="fr-FR" dirty="0" smtClean="0"/>
              <a:t>Désignation des vitrages renforcés/ feuilletés :</a:t>
            </a:r>
            <a:endParaRPr lang="fr-FR" sz="2000" dirty="0" smtClean="0"/>
          </a:p>
          <a:p>
            <a:pPr lvl="2"/>
            <a:r>
              <a:rPr lang="fr-FR" dirty="0" smtClean="0"/>
              <a:t>Face extérieure :</a:t>
            </a:r>
            <a:endParaRPr lang="fr-FR" sz="2000" dirty="0" smtClean="0"/>
          </a:p>
          <a:p>
            <a:pPr lvl="2"/>
            <a:r>
              <a:rPr lang="fr-FR" dirty="0" smtClean="0"/>
              <a:t>Face intérieure :</a:t>
            </a:r>
            <a:endParaRPr lang="fr-FR" sz="2000" dirty="0" smtClean="0"/>
          </a:p>
          <a:p>
            <a:pPr lvl="0"/>
            <a:r>
              <a:rPr lang="fr-FR" b="1" dirty="0" smtClean="0"/>
              <a:t>Finition</a:t>
            </a:r>
            <a:r>
              <a:rPr lang="fr-FR" dirty="0" smtClean="0"/>
              <a:t> : </a:t>
            </a:r>
          </a:p>
          <a:p>
            <a:pPr lvl="1"/>
            <a:r>
              <a:rPr lang="fr-FR" i="1" dirty="0" smtClean="0"/>
              <a:t>Opaque ou transparente ou mixte bois-aluminium</a:t>
            </a:r>
            <a:r>
              <a:rPr lang="fr-FR" dirty="0" smtClean="0"/>
              <a:t>- Les menuiseries seront peintes </a:t>
            </a:r>
            <a:r>
              <a:rPr lang="fr-FR" u="sng" dirty="0" smtClean="0"/>
              <a:t>obligatoirement en atelier ou usine</a:t>
            </a:r>
            <a:r>
              <a:rPr lang="fr-FR" dirty="0" smtClean="0"/>
              <a:t> selon la teinte définie par l'Architecte suivant la gamme du fabricant.</a:t>
            </a:r>
            <a:endParaRPr lang="fr-FR"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7519</TotalTime>
  <Words>243</Words>
  <Application>Microsoft Office PowerPoint</Application>
  <PresentationFormat>Affichage à l'écran (4:3)</PresentationFormat>
  <Paragraphs>91</Paragraphs>
  <Slides>12</Slides>
  <Notes>4</Notes>
  <HiddenSlides>0</HiddenSlides>
  <MMClips>0</MMClips>
  <ScaleCrop>false</ScaleCrop>
  <HeadingPairs>
    <vt:vector size="4" baseType="variant">
      <vt:variant>
        <vt:lpstr>Thème</vt:lpstr>
      </vt:variant>
      <vt:variant>
        <vt:i4>4</vt:i4>
      </vt:variant>
      <vt:variant>
        <vt:lpstr>Titres des diapositives</vt:lpstr>
      </vt:variant>
      <vt:variant>
        <vt:i4>12</vt:i4>
      </vt:variant>
    </vt:vector>
  </HeadingPairs>
  <TitlesOfParts>
    <vt:vector size="16" baseType="lpstr">
      <vt:lpstr>Conception personnalisée</vt:lpstr>
      <vt:lpstr>3_Conception personnalisée</vt:lpstr>
      <vt:lpstr>2_Conception personnalisée</vt:lpstr>
      <vt:lpstr>1_Conception personnalisée</vt:lpstr>
      <vt:lpstr> DESCRIPTIF TECHNIQUE ET DE PERFORMANCE  DES FENÊTRES BOIS</vt:lpstr>
      <vt:lpstr>Diapositive 2</vt:lpstr>
      <vt:lpstr>Les exigences essentielles générales</vt:lpstr>
      <vt:lpstr>Diapositive 4</vt:lpstr>
      <vt:lpstr>Performances thermiques</vt:lpstr>
      <vt:lpstr>Performances thermiques</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Cristelle</dc:creator>
  <cp:lastModifiedBy>HP</cp:lastModifiedBy>
  <cp:revision>871</cp:revision>
  <dcterms:created xsi:type="dcterms:W3CDTF">2015-05-11T12:07:21Z</dcterms:created>
  <dcterms:modified xsi:type="dcterms:W3CDTF">2019-02-08T14:08:10Z</dcterms:modified>
</cp:coreProperties>
</file>