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  <p:sldMasterId id="2147484117" r:id="rId2"/>
    <p:sldMasterId id="2147484105" r:id="rId3"/>
    <p:sldMasterId id="2147484093" r:id="rId4"/>
  </p:sldMasterIdLst>
  <p:notesMasterIdLst>
    <p:notesMasterId r:id="rId16"/>
  </p:notesMasterIdLst>
  <p:handoutMasterIdLst>
    <p:handoutMasterId r:id="rId17"/>
  </p:handoutMasterIdLst>
  <p:sldIdLst>
    <p:sldId id="454" r:id="rId5"/>
    <p:sldId id="458" r:id="rId6"/>
    <p:sldId id="456" r:id="rId7"/>
    <p:sldId id="416" r:id="rId8"/>
    <p:sldId id="409" r:id="rId9"/>
    <p:sldId id="459" r:id="rId10"/>
    <p:sldId id="460" r:id="rId11"/>
    <p:sldId id="468" r:id="rId12"/>
    <p:sldId id="466" r:id="rId13"/>
    <p:sldId id="467" r:id="rId14"/>
    <p:sldId id="465" r:id="rId1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BAB29EA2-BF64-48E5-956B-DB9F6F209525}">
          <p14:sldIdLst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258"/>
            <p14:sldId id="387"/>
            <p14:sldId id="257"/>
            <p14:sldId id="381"/>
            <p14:sldId id="386"/>
          </p14:sldIdLst>
        </p14:section>
        <p14:section name="procimeup" id="{AFA92945-AA49-44E8-A878-8FF3B36C1B07}">
          <p14:sldIdLst>
            <p14:sldId id="397"/>
            <p14:sldId id="385"/>
            <p14:sldId id="404"/>
            <p14:sldId id="413"/>
            <p14:sldId id="390"/>
            <p14:sldId id="416"/>
            <p14:sldId id="423"/>
            <p14:sldId id="391"/>
            <p14:sldId id="425"/>
            <p14:sldId id="426"/>
            <p14:sldId id="418"/>
            <p14:sldId id="420"/>
            <p14:sldId id="401"/>
            <p14:sldId id="4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E"/>
    <a:srgbClr val="8E623A"/>
    <a:srgbClr val="96C2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52" autoAdjust="0"/>
    <p:restoredTop sz="97583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357" y="-67"/>
      </p:cViewPr>
      <p:guideLst>
        <p:guide orient="horz" pos="3126"/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726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443" y="1"/>
            <a:ext cx="2947144" cy="49726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pPr>
              <a:defRPr/>
            </a:pPr>
            <a:fld id="{73BC0197-C994-4105-A420-65B4F6B35075}" type="datetime1">
              <a:rPr lang="fr-FR" smtClean="0"/>
              <a:pPr>
                <a:defRPr/>
              </a:pPr>
              <a:t>21/12/2018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77"/>
            <a:ext cx="2946058" cy="49726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443" y="9428277"/>
            <a:ext cx="2947144" cy="49726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pPr>
              <a:defRPr/>
            </a:pPr>
            <a:fld id="{8C44A43C-FF96-4D90-BBFE-DFDC7F4C28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726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618" y="1"/>
            <a:ext cx="2944970" cy="49726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D9801C-FCC8-4A02-9AF6-82B3AD92F788}" type="datetime1">
              <a:rPr lang="fr-FR" smtClean="0"/>
              <a:pPr>
                <a:defRPr/>
              </a:pPr>
              <a:t>21/12/2018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42" y="4714686"/>
            <a:ext cx="5438792" cy="446770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277"/>
            <a:ext cx="2946058" cy="49726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618" y="9428277"/>
            <a:ext cx="2944970" cy="49726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61C415-84B1-4A94-92C2-3545BF6CD0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1C415-84B1-4A94-92C2-3545BF6CD0D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500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621CE-6C8B-420E-9389-E78078D7499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A51118-9DDF-4F27-A41F-6602016C12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2" y="2097378"/>
            <a:ext cx="8240622" cy="1187606"/>
          </a:xfrm>
          <a:noFill/>
          <a:ln w="38100">
            <a:noFill/>
          </a:ln>
        </p:spPr>
        <p:txBody>
          <a:bodyPr wrap="square" tIns="216000" anchor="ctr" anchorCtr="0">
            <a:spAutoFit/>
          </a:bodyPr>
          <a:lstStyle>
            <a:lvl1pPr algn="ctr">
              <a:lnSpc>
                <a:spcPct val="100000"/>
              </a:lnSpc>
              <a:defRPr sz="600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EF8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1E38254-1586-4DD9-B5C9-D9EA6703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0312" y="6578071"/>
            <a:ext cx="1049288" cy="365125"/>
          </a:xfrm>
        </p:spPr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5C340E8E-51DF-43B0-BE95-C726E211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7584" y="6578071"/>
            <a:ext cx="6336704" cy="365125"/>
          </a:xfrm>
        </p:spPr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01A4441D-85FD-4548-95C1-08B618E6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0188"/>
            <a:ext cx="628650" cy="365125"/>
          </a:xfrm>
        </p:spPr>
        <p:txBody>
          <a:bodyPr/>
          <a:lstStyle/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900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016A76-DB90-4BD2-9035-DA044568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6CB88A45-BB4D-4A8E-95BD-2A028AA91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6A1FE50-434C-4412-B79A-0BF773727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D91931C-2EA5-4B5E-98DD-F063BF63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A9FC83F-80E2-46F2-BA24-7C3B3C48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7EBE13C-45D5-4DD3-9479-8EE47CAE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58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7CAD3C-8844-4F27-A1B0-6830E318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553A5B4-96A3-482B-BE2E-FDC57588B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B5AD313-E65E-4E15-B24B-289A60C7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232171-F4C9-4B30-8E70-53CF0A5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0D6AF1F-3399-4C61-B671-EE0B8118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935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77CA1E6-D419-4CF0-B4F3-489050F1E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145EC09-851E-4BA9-90C6-100D9269D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762625" cy="581183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4203B8A-8A94-43B8-890B-0C7BFEB6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4912E01-9345-4094-891F-C0ADAEC9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63ACF68-7458-499D-A35E-9DAEE5AC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490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A51118-9DDF-4F27-A41F-6602016C12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3728" y="1268760"/>
            <a:ext cx="6721458" cy="648072"/>
          </a:xfrm>
        </p:spPr>
        <p:txBody>
          <a:bodyPr tIns="72000" bIns="0" anchor="b">
            <a:normAutofit/>
          </a:bodyPr>
          <a:lstStyle>
            <a:lvl1pPr algn="r">
              <a:defRPr sz="4000"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682D4F6-10E4-4F9E-9952-784A86BF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958708" cy="1655763"/>
          </a:xfrm>
        </p:spPr>
        <p:txBody>
          <a:bodyPr/>
          <a:lstStyle>
            <a:lvl1pPr marL="342900" indent="-342900" algn="ctr">
              <a:buFontTx/>
              <a:buBlip>
                <a:blip r:embed="rId2"/>
              </a:buBlip>
              <a:defRPr sz="2400">
                <a:latin typeface="Poppins Light" panose="02000000000000000000" pitchFamily="2" charset="0"/>
                <a:cs typeface="Poppins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DD421E2-5A90-47DD-8068-13E8F83A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0312" y="6589007"/>
            <a:ext cx="973932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23/06/2017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A5EC204-D7FB-4789-832F-17DE3369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589006"/>
            <a:ext cx="6048672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Présentation de la marque de qualité CERIBOIS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55B1E5C-450F-489D-8C71-758269A2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0944"/>
            <a:ext cx="515028" cy="365125"/>
          </a:xfrm>
        </p:spPr>
        <p:txBody>
          <a:bodyPr/>
          <a:lstStyle>
            <a:lvl1pPr algn="l">
              <a:defRPr sz="1100"/>
            </a:lvl1pPr>
          </a:lstStyle>
          <a:p>
            <a:fld id="{21F8EC99-C79A-46F5-80E4-E97B36D1855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1D06FAF5-CE0C-488A-BCA5-140EB07147B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71022" y="1916832"/>
            <a:ext cx="6984776" cy="0"/>
          </a:xfrm>
          <a:prstGeom prst="line">
            <a:avLst/>
          </a:prstGeom>
          <a:ln w="25400">
            <a:solidFill>
              <a:srgbClr val="EF8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2202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7356E7-1FF0-4DC3-94EE-51A020088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FF4C540-B6E8-4EE8-9093-02E26D2BC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6F99B11-E99A-4DB0-ACB5-2E974D1B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296F016-74E3-491C-B303-7EF6D16E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0D664DC-3063-4A62-93E8-3C416AAE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5432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A7511-4396-4BB4-AEC9-AD3F8251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1CEA9BC-B330-4057-ADD8-C5C5F010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9B00685-AF72-4313-9439-320C3C07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11E8862-B40A-4601-9F7D-DA1D93A7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A412E1E-1398-4897-A923-027531D2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6386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206371-7BC7-41AF-A0B6-D025C925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0525FBD-3174-4F99-98BC-176B335E4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3943F31-1817-4EBB-95B8-E5509EF6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B0170EE-E6B2-4AE2-A6CA-0C6BE379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71DDA7C-1029-46F4-BEDE-DA43A454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00253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045C09-4DB7-4C0A-B59B-94273BF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71E3F89-106A-4990-BC68-998624031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CC0C2A9-5E76-476F-85A5-2C63E350D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A4E60E2-EA8A-40DC-A01B-79261B0B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B231E22-FFF7-4C5D-AC88-7C2E185E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9BE40A9-DDCC-4D0D-8889-3EC3CE01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2423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6BEF83-9300-46DB-BF4D-92D0600C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2A2086C-6553-4088-A5E3-941829F31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B49C6E6-D092-4AB2-A734-0C4C6F24D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1311EDC-2062-4441-996D-31632F014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9006AED-68AF-497A-854D-53389A6FF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9655F72-B7AA-4CE0-A630-1B482339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6B65DF85-B6B7-4A59-8C39-7A72322E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F3B3B6E-8CE3-46E1-AE31-599ED817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3149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7322FA-88E9-45A5-BA88-C6337B1E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8ACF276-A2D9-487B-850A-225AA781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B701BA-806D-4F17-8A27-62485DE6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0034F9C-9714-4C75-B76C-24303423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03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B7CB6C-A3C4-426B-9B20-E1359F2E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4B10BF7-C522-4A83-8BA8-79F915BB2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8B9E2DB-3E76-4C03-8F27-B582155C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DE4D30-4827-42B4-9264-AF705C6D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E47DE13-16A3-44F6-B137-9C3BE567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472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FBF0E33-6113-4AF2-ABF9-A7E0E9AA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133833E9-AA71-4FBA-A389-2530FD90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CF8CF49-333B-4F70-8E79-E5EC8CF6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495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FB12AD-4D6A-41EB-B1AB-6D2D379E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71BE9E-2B10-403C-ABCE-DAF1BCD6D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D8C0EFC-4AE0-48D3-AA9A-BB60B0087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E7A8C49-F3BC-4AD6-8D06-51CFF499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364F9EB-DEDB-47B1-B954-A8E77D8F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12C1F9B-4540-470B-8026-0D554F44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0446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906B16-C62E-4B51-BEF9-252578EB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265E818-B946-48F7-9FA5-B4B834BD8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7ADF442-5893-492B-AAAB-A54B89C87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B1EDB73-1D34-4426-9168-B0D275E8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8873C9A-7CD8-4309-9E0B-BA2F53E6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1CCE274-80FC-47A6-87DD-77FE3AC5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440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8FA5B9-F6A5-4099-850C-2246D133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0238411-677B-4A63-A39E-68A7E89BF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2A67AB6-6DB7-42FE-979C-EC5C9F8D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7555777-758C-4087-97AC-87AE906A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BCE1D9-1E38-462D-BAA5-71DEDA1C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912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C6AD528B-9D61-4781-8C7A-2A90D1A1D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8B05976-AD91-4D7C-BBAF-3489C085E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762625" cy="581183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F8905E6-D03D-49D9-B6F0-3270F4CE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9BC2234-F30D-480C-AEFF-FDB4EBB2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40F86BE-E18A-493E-B096-431C702F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9549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AD73A6-7334-49B9-93D9-520CC0DA3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F5ED354-DAB9-470A-A823-C44ADA9DA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378569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05C16F-7A80-41FB-B899-90BEA098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167D531-829F-4B4C-9D0C-6BAD1564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8DBF87-6C7B-472B-953A-5D8CEB45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DE569DC-101C-4FE0-8822-FC6A433D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5F5CE23-AA66-4AF6-B68B-04714D78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000-07C1-4FBD-8B1E-A0056D6F9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7132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B39ACE-57C9-4238-AEA7-1C6FBF9A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41B8043-8D95-4EF2-9BE2-81FD468A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E3E721F-EC2F-4E1B-A1E0-ADA08564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D2B293C-FFDC-4813-8564-E54078B8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26B6984-D567-429A-BFE8-3F39DCAD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000-07C1-4FBD-8B1E-A0056D6F9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4972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60CE24-9F87-4D52-BE59-068A29E6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E71E534-A23D-4C03-B6AD-FD241E316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DA1D5F2-4A04-4833-A384-DF4FF4383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67D89B0-940A-47F6-A8CE-4499677C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8752D8D-5B32-437D-A14F-815CB0E2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7B88EB9-3912-4F3A-8A73-AB4C38B0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000-07C1-4FBD-8B1E-A0056D6F9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1775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F3BBA1-C7A8-455B-9B68-6E6E1CDA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A50137F-73C7-4891-87FF-8F25FACA8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5594328-61D4-41E8-BC58-DF1062EF1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7A2A5C6-7DE6-4713-9315-A5561226C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E19034F-CE85-4CA3-8FF3-E4D5C49FF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56D9F90-977C-436B-A947-A8F692B4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91FAC69-D94B-4E4F-B9B0-F56D0633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692898E-B319-4A33-8845-629D6F9B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000-07C1-4FBD-8B1E-A0056D6F9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681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1E7F91-24E1-4969-94BC-60D763C5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58BFF40-B4F2-468D-825C-2B76A509F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46DB35-76A0-492B-B77B-DE625460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EED10B1-904A-4F80-AD85-96863035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F21666C-B564-4838-B187-9D70EFE3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3005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FBE141-4834-4B9C-A539-76099E04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DFAC6C4-EDDD-48E9-B568-49510A3F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4DA9A8B-0E03-4757-A025-43DE10EE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77F17C5-4E1D-45D3-A052-CC102D79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000-07C1-4FBD-8B1E-A0056D6F9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6239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DCA0170-211A-439A-A75B-2C9E69CC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1A9CA7F0-78B8-41CC-AC00-C203BC59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F82697E-7093-43DD-BE92-BEC14244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000-07C1-4FBD-8B1E-A0056D6F9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9621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4D1569-F1AA-40F0-B263-FC426814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0179DF1-AF75-46A9-A184-9D2C49280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A65810D-BF4E-47A4-9C11-F21C971F9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0ED5F9B-7888-4EBF-B70E-C955E342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73FDA00-3782-4562-AF83-D9A57310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9F69FF3-8165-49E2-A473-7CE2200F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000-07C1-4FBD-8B1E-A0056D6F9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2359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6F37CD-B825-4D1F-A0E7-11EB96E9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88C5C1A-51DA-4A1E-B242-3D3939831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97C12E1-138A-4FFA-8A94-B4DE1D48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4C78531-A69B-45D2-990F-2F04AB90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7981F26-DF14-4930-8A10-4EF85A13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7B9F1A7-1882-4F32-B2BF-7328CA77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000-07C1-4FBD-8B1E-A0056D6F9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9923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DE0248-22CC-42DB-B5CC-FCD05218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F8ACB09-69D4-4139-B3E5-541EACCE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A8A2E26-EF94-4AF2-8371-273A15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2CD0702-0D53-4A78-BE4C-8D5AC2D4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47D1C03-3D75-4D5E-9E47-AACF37E4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000-07C1-4FBD-8B1E-A0056D6F9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474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F1DE43BE-584E-49FF-8D4F-038BF0596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EA021F8-A086-4D67-BA2D-25C6A4DF1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762625" cy="581183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1CFA730-2DEF-4C03-9908-AEF3B6C7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469A36E-7775-44E5-9BEE-687D40D9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66DF1D0-99DA-4C2D-984B-F66BE3CA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000-07C1-4FBD-8B1E-A0056D6F9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06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FBC8B2C-D1E2-438A-A3E3-CF685351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8BD77C6-1E9F-4F92-B849-1435080A2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4CB98F6-9D59-4E40-BCF8-20B8157C5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DF39DA0-DFA0-4F93-A58E-82506BFD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5AEBEF9-4000-4AB8-A2F5-8772748D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340AE4B-0A8D-42E1-A8B3-D30C4F3D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335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85756F-FDE9-4C05-A319-B4FFAE52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5CF2FA7-74F8-49C8-A089-91290BD86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B88C10B-5CB9-45EE-B3FD-E10EC25AC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CE2C570-E838-484D-B584-2188691B6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8156DE6E-0E0C-43CF-8675-A040555F3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B68C2DA9-7D3D-4471-BAEE-EC8AE3FC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303823B-2DF9-4AC1-82AF-5891BD0C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99415B2-03A2-4E42-84E2-7CE24DD5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763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BBC459-92D3-45D9-A2FD-A2052888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9C27C56-97FD-4CA9-A57F-763C9109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876C0B0-8CC3-45D1-A067-DB65C9AD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98DB634-9679-4E4C-9DE3-4F8CC01C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991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E7AD07E-FFC3-4916-B4EE-8C5AE150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481507D-FF2B-4F8F-9B53-50C85B51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FB93E10-7063-486B-9979-D76ED59A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40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BC5FF5-6D4A-4E74-BB88-0F7CDCA0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12017F3-6090-44C0-ADA2-0E4D8D49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AB63F54-9563-4C21-AF56-0199E7F21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2E68929-C359-4B53-9E1A-699DEC3E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23/06/2017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73743FB-0A03-446A-A823-5ABFE4F9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marque de qualité CERIBOIS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BB60190-34FB-4B8C-B4B0-2209CE25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E43323F-ECE2-451A-B4F4-0EEB5B3F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01ECA2C-584E-494A-BE72-0D88CEDD2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28BAFB1-E1AF-493F-ABE4-3196B7616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7110647-F49B-4964-A0B3-DE60921DD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DE3047F-E8CD-4F74-890F-07186C7B7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EC99-C79A-46F5-80E4-E97B36D1855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4B3DE47-5BDD-4ABB-8E40-69F53D1B6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5"/>
            <a:ext cx="9144000" cy="695739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BCE76D18-D06F-4CBF-B2C0-0729EB7E8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496" y="548680"/>
            <a:ext cx="3240000" cy="648072"/>
          </a:xfrm>
          <a:prstGeom prst="rect">
            <a:avLst/>
          </a:prstGeom>
        </p:spPr>
      </p:pic>
      <p:pic>
        <p:nvPicPr>
          <p:cNvPr id="18" name="Image 8" descr="logo ceribois sans fond blanc.gif">
            <a:extLst>
              <a:ext uri="{FF2B5EF4-FFF2-40B4-BE49-F238E27FC236}">
                <a16:creationId xmlns:a16="http://schemas.microsoft.com/office/drawing/2014/main" xmlns="" id="{F36290B9-BAF0-4812-9DE7-CEEDA5392E9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60432" y="6478386"/>
            <a:ext cx="648000" cy="47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919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3460-DFF6-47C5-97CA-A2C296645C6B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C420-FA63-4E87-BE33-DC3F2F72BD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5A9DF65-F1B5-46A4-BAD9-6D6443ED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1A0BAB-37C4-4914-8F6A-20C89128C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77FB11-BBCA-4EBA-86C7-6448F86BC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AF6B3F-F671-4C80-BFAC-A348181B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de la marque de qualité CERIBOIS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58DD5D3-CABF-4AD7-9FC6-819483B97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13EF-939B-42CE-9286-E31C4C8373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613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B5087CD-1F3C-449D-BBA1-05F7E1ADA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5"/>
            <a:ext cx="9144000" cy="6957397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E485B10-EDF2-49F7-9A0F-472E7E8B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53C5EB7-0E67-412C-A443-BAED5C6B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729F589-9CF4-4E9B-AB6A-439AA22B9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16357" y="6589763"/>
            <a:ext cx="9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23/06/2017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C35AC0F-78D5-49DC-A9F6-D676957F3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7638" y="6607828"/>
            <a:ext cx="6480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de la marque de qualité CERIBOIS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D92CA2D-5F6B-43F2-AF6C-A0FCCCCBF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67" y="6608552"/>
            <a:ext cx="7029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A7000-07C1-4FBD-8B1E-A0056D6F912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8" descr="logo ceribois sans fond blanc.gif">
            <a:extLst>
              <a:ext uri="{FF2B5EF4-FFF2-40B4-BE49-F238E27FC236}">
                <a16:creationId xmlns:a16="http://schemas.microsoft.com/office/drawing/2014/main" xmlns="" id="{89513EBA-328B-40A1-B8CE-D485DB3DD90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60432" y="6478386"/>
            <a:ext cx="648000" cy="47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358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lpestransfair.fr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hyperlink" Target="http://www.alpestransfair.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lpestransfair.fr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lpestransfair.fr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lpestransfair.fr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35719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3600" dirty="0" smtClean="0"/>
              <a:t>Le label de </a:t>
            </a:r>
            <a:r>
              <a:rPr lang="fr-FR" sz="3600" dirty="0" smtClean="0"/>
              <a:t>performances et qualité</a:t>
            </a:r>
            <a:br>
              <a:rPr lang="fr-FR" sz="3600" dirty="0" smtClean="0"/>
            </a:br>
            <a:r>
              <a:rPr lang="fr-FR" sz="3600" dirty="0" smtClean="0"/>
              <a:t> </a:t>
            </a:r>
            <a:r>
              <a:rPr lang="fr-FR" sz="3600" dirty="0" smtClean="0"/>
              <a:t>des </a:t>
            </a:r>
            <a:r>
              <a:rPr lang="fr-FR" sz="3600" dirty="0" smtClean="0"/>
              <a:t>fenêtres et volets </a:t>
            </a:r>
            <a:r>
              <a:rPr lang="fr-FR" sz="3600" dirty="0" smtClean="0"/>
              <a:t>bois </a:t>
            </a:r>
            <a:endParaRPr lang="fr-FR" sz="3600" dirty="0"/>
          </a:p>
        </p:txBody>
      </p:sp>
      <p:pic>
        <p:nvPicPr>
          <p:cNvPr id="3" name="Picture 3" descr="Z:\Ceribois\Menuiserie et Evolution\IMG_0705.jpg"/>
          <p:cNvPicPr>
            <a:picLocks noChangeAspect="1" noChangeArrowheads="1"/>
          </p:cNvPicPr>
          <p:nvPr/>
        </p:nvPicPr>
        <p:blipFill>
          <a:blip r:embed="rId2" cstate="print"/>
          <a:srcRect b="27935"/>
          <a:stretch>
            <a:fillRect/>
          </a:stretch>
        </p:blipFill>
        <p:spPr bwMode="auto">
          <a:xfrm>
            <a:off x="714348" y="3857628"/>
            <a:ext cx="7072362" cy="278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2771775" y="6505575"/>
            <a:ext cx="62642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21/12/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2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7418" y="285728"/>
            <a:ext cx="208621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Procimeup     lab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785794"/>
            <a:ext cx="5715008" cy="148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Imag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08"/>
            <a:ext cx="3225624" cy="838428"/>
          </a:xfrm>
          <a:prstGeom prst="rect">
            <a:avLst/>
          </a:prstGeom>
          <a:noFill/>
        </p:spPr>
      </p:pic>
      <p:pic>
        <p:nvPicPr>
          <p:cNvPr id="5" name="Image 4" descr="Captur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14290"/>
            <a:ext cx="4627972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-32" y="-24"/>
          <a:ext cx="5004215" cy="7081698"/>
        </p:xfrm>
        <a:graphic>
          <a:graphicData uri="http://schemas.openxmlformats.org/presentationml/2006/ole">
            <p:oleObj spid="_x0000_s54274" name="Acrobat Document" r:id="rId3" imgW="5667120" imgH="8015760" progId="AcroExch.Document.DC">
              <p:embed/>
            </p:oleObj>
          </a:graphicData>
        </a:graphic>
      </p:graphicFrame>
      <p:pic>
        <p:nvPicPr>
          <p:cNvPr id="4" name="Imag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000108"/>
            <a:ext cx="3225624" cy="838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Centre technique agréé</a:t>
            </a:r>
          </a:p>
          <a:p>
            <a:r>
              <a:rPr lang="fr-FR" dirty="0" smtClean="0"/>
              <a:t>Laboratoire d’essais multi matériaux accrédité COFRAC pour les tests AEV , acoustique, mécanique, essais chocs</a:t>
            </a:r>
          </a:p>
          <a:p>
            <a:r>
              <a:rPr lang="fr-FR" dirty="0" smtClean="0"/>
              <a:t> notifié pour les marquages CE ,calculs thermiques</a:t>
            </a:r>
          </a:p>
          <a:p>
            <a:r>
              <a:rPr lang="fr-FR" dirty="0" smtClean="0"/>
              <a:t>Essais in situ à l’eau ,acoustique et essais chocs, mesures de poussières</a:t>
            </a:r>
          </a:p>
          <a:p>
            <a:endParaRPr lang="fr-FR" dirty="0"/>
          </a:p>
        </p:txBody>
      </p:sp>
      <p:pic>
        <p:nvPicPr>
          <p:cNvPr id="6" name="Image 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5857916" cy="140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85729"/>
            <a:ext cx="7886700" cy="5891236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 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assure </a:t>
            </a:r>
            <a:r>
              <a:rPr lang="fr-FR" dirty="0" smtClean="0"/>
              <a:t>le suivi technique et la validation du label de performance des </a:t>
            </a:r>
            <a:r>
              <a:rPr lang="fr-FR" dirty="0" smtClean="0"/>
              <a:t>fenêtres et volets bois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Image 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5857916" cy="140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Procimeup     lab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000504"/>
            <a:ext cx="6000792" cy="156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400" b="1" dirty="0"/>
              <a:t>Les exigences requises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7958708" cy="4680520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fr-FR" sz="2600" dirty="0" smtClean="0">
                <a:latin typeface="+mn-lt"/>
              </a:rPr>
              <a:t>Se </a:t>
            </a:r>
            <a:r>
              <a:rPr lang="fr-FR" sz="2600" dirty="0">
                <a:latin typeface="+mn-lt"/>
              </a:rPr>
              <a:t>réfère aux </a:t>
            </a:r>
            <a:r>
              <a:rPr lang="fr-FR" sz="2600" b="1" dirty="0">
                <a:latin typeface="+mn-lt"/>
              </a:rPr>
              <a:t>normes et DTU en </a:t>
            </a:r>
            <a:r>
              <a:rPr lang="fr-FR" sz="2600" b="1" dirty="0" smtClean="0">
                <a:latin typeface="+mn-lt"/>
              </a:rPr>
              <a:t>vigueur</a:t>
            </a:r>
            <a:endParaRPr lang="fr-FR" sz="2600" b="1" dirty="0">
              <a:latin typeface="+mn-lt"/>
            </a:endParaRPr>
          </a:p>
          <a:p>
            <a:pPr algn="l"/>
            <a:r>
              <a:rPr lang="fr-FR" sz="2600" dirty="0" smtClean="0">
                <a:latin typeface="+mn-lt"/>
              </a:rPr>
              <a:t>Valeurs requises pour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2600" dirty="0" smtClean="0">
                <a:latin typeface="+mn-lt"/>
              </a:rPr>
              <a:t>une fenêtre 2 vantaux :	</a:t>
            </a:r>
            <a:r>
              <a:rPr lang="fr-FR" sz="2600" b="1" dirty="0" smtClean="0">
                <a:latin typeface="+mn-lt"/>
              </a:rPr>
              <a:t>  </a:t>
            </a:r>
          </a:p>
          <a:p>
            <a:pPr algn="l">
              <a:buNone/>
            </a:pPr>
            <a:r>
              <a:rPr lang="fr-FR" sz="2600" b="1" dirty="0" smtClean="0">
                <a:latin typeface="+mn-lt"/>
              </a:rPr>
              <a:t>			A*4   </a:t>
            </a:r>
            <a:r>
              <a:rPr lang="fr-FR" sz="2600" dirty="0" smtClean="0">
                <a:latin typeface="+mn-lt"/>
              </a:rPr>
              <a:t> </a:t>
            </a:r>
            <a:r>
              <a:rPr lang="fr-FR" sz="2600" b="1" dirty="0" smtClean="0">
                <a:latin typeface="+mn-lt"/>
              </a:rPr>
              <a:t>E*7B   </a:t>
            </a:r>
            <a:r>
              <a:rPr lang="fr-FR" sz="2600" dirty="0" smtClean="0">
                <a:latin typeface="+mn-lt"/>
              </a:rPr>
              <a:t> </a:t>
            </a:r>
            <a:r>
              <a:rPr lang="fr-FR" sz="2600" b="1" dirty="0" smtClean="0">
                <a:latin typeface="+mn-lt"/>
              </a:rPr>
              <a:t>V*C3</a:t>
            </a:r>
          </a:p>
          <a:p>
            <a:pPr algn="l"/>
            <a:r>
              <a:rPr lang="fr-FR" sz="2600" dirty="0" smtClean="0">
                <a:latin typeface="+mn-lt"/>
              </a:rPr>
              <a:t>Force de manœuvre : classe 1</a:t>
            </a:r>
          </a:p>
          <a:p>
            <a:pPr algn="l">
              <a:spcAft>
                <a:spcPts val="600"/>
              </a:spcAft>
            </a:pPr>
            <a:r>
              <a:rPr lang="fr-FR" sz="2600" dirty="0" smtClean="0">
                <a:latin typeface="+mn-lt"/>
              </a:rPr>
              <a:t>La thermique :  </a:t>
            </a:r>
            <a:r>
              <a:rPr lang="fr-FR" sz="2600" b="1" dirty="0" smtClean="0">
                <a:latin typeface="+mn-lt"/>
              </a:rPr>
              <a:t>conformité </a:t>
            </a:r>
            <a:r>
              <a:rPr lang="fr-FR" sz="2600" b="1" dirty="0">
                <a:latin typeface="+mn-lt"/>
              </a:rPr>
              <a:t>à la </a:t>
            </a:r>
            <a:r>
              <a:rPr lang="fr-FR" sz="2600" b="1" dirty="0" smtClean="0">
                <a:latin typeface="+mn-lt"/>
              </a:rPr>
              <a:t>réglementation thermique/ C2E </a:t>
            </a:r>
            <a:r>
              <a:rPr lang="fr-FR" sz="2600" dirty="0" smtClean="0">
                <a:latin typeface="+mn-lt"/>
              </a:rPr>
              <a:t>et</a:t>
            </a:r>
            <a:r>
              <a:rPr lang="fr-FR" sz="2600" b="1" dirty="0" smtClean="0">
                <a:latin typeface="+mn-lt"/>
              </a:rPr>
              <a:t> </a:t>
            </a:r>
            <a:r>
              <a:rPr lang="fr-FR" sz="2600" dirty="0" smtClean="0">
                <a:latin typeface="+mn-lt"/>
              </a:rPr>
              <a:t>calculé par un organisme </a:t>
            </a:r>
            <a:r>
              <a:rPr lang="fr-FR" sz="2600" b="1" dirty="0" smtClean="0">
                <a:latin typeface="+mn-lt"/>
              </a:rPr>
              <a:t>notifié</a:t>
            </a:r>
            <a:endParaRPr lang="fr-FR" sz="2600" b="1" dirty="0"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fr-FR" sz="2600" dirty="0">
                <a:latin typeface="+mn-lt"/>
              </a:rPr>
              <a:t>L’acoustique : </a:t>
            </a:r>
            <a:r>
              <a:rPr lang="fr-FR" sz="2600" b="1" dirty="0" smtClean="0">
                <a:latin typeface="+mn-lt"/>
              </a:rPr>
              <a:t> testé </a:t>
            </a:r>
            <a:r>
              <a:rPr lang="fr-FR" sz="2600" dirty="0" smtClean="0">
                <a:latin typeface="+mn-lt"/>
              </a:rPr>
              <a:t>en laboratoire </a:t>
            </a:r>
            <a:r>
              <a:rPr lang="fr-FR" sz="2600" b="1" dirty="0" smtClean="0">
                <a:latin typeface="+mn-lt"/>
              </a:rPr>
              <a:t>COFRAC</a:t>
            </a:r>
          </a:p>
          <a:p>
            <a:pPr algn="l">
              <a:spcAft>
                <a:spcPts val="600"/>
              </a:spcAft>
            </a:pPr>
            <a:r>
              <a:rPr lang="fr-FR" sz="2800" dirty="0" smtClean="0">
                <a:latin typeface="+mn-lt"/>
              </a:rPr>
              <a:t>Contrôles de Production en Usine pour la reproductibilité et traçabilité de la fabrication.</a:t>
            </a:r>
          </a:p>
          <a:p>
            <a:pPr algn="l">
              <a:spcAft>
                <a:spcPts val="600"/>
              </a:spcAft>
            </a:pPr>
            <a:endParaRPr lang="fr-FR" sz="2600" dirty="0"/>
          </a:p>
          <a:p>
            <a:pPr algn="l">
              <a:spcAft>
                <a:spcPts val="600"/>
              </a:spcAft>
            </a:pPr>
            <a:endParaRPr lang="fr-FR" sz="2600" b="1" dirty="0"/>
          </a:p>
          <a:p>
            <a:endParaRPr lang="fr-FR" sz="2000" dirty="0"/>
          </a:p>
          <a:p>
            <a:endParaRPr lang="fr-FR" sz="2000" dirty="0"/>
          </a:p>
          <a:p>
            <a:pPr>
              <a:buFont typeface="Arial" pitchFamily="34" charset="0"/>
              <a:buChar char="•"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38DD56D7-B825-4CF5-A9B0-7D2FBA51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151A2-A05F-467B-A111-53E5B8ACBAE8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B2572946-7153-4555-9702-E53FECB5FB09}"/>
              </a:ext>
            </a:extLst>
          </p:cNvPr>
          <p:cNvSpPr txBox="1">
            <a:spLocks/>
          </p:cNvSpPr>
          <p:nvPr/>
        </p:nvSpPr>
        <p:spPr>
          <a:xfrm>
            <a:off x="0" y="6590944"/>
            <a:ext cx="51502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61151A2-A05F-467B-A111-53E5B8ACBAE8}" type="slidenum">
              <a:rPr lang="fr-FR" sz="11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5</a:t>
            </a:fld>
            <a:endParaRPr lang="fr-FR" sz="11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Image 2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1"/>
            <a:ext cx="238424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AEV DTU 36.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642918"/>
            <a:ext cx="7354327" cy="6011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Imag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08"/>
            <a:ext cx="3225624" cy="838428"/>
          </a:xfrm>
          <a:prstGeom prst="rect">
            <a:avLst/>
          </a:prstGeom>
          <a:noFill/>
        </p:spPr>
      </p:pic>
      <p:pic>
        <p:nvPicPr>
          <p:cNvPr id="6" name="Image 5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28"/>
            <a:ext cx="4786314" cy="652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Imag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08"/>
            <a:ext cx="3225624" cy="838428"/>
          </a:xfrm>
          <a:prstGeom prst="rect">
            <a:avLst/>
          </a:prstGeom>
          <a:noFill/>
        </p:spPr>
      </p:pic>
      <p:pic>
        <p:nvPicPr>
          <p:cNvPr id="6" name="Image 5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5013924" cy="7000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214942" y="0"/>
            <a:ext cx="214314" cy="7500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14421"/>
            <a:ext cx="5786478" cy="5495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13EF-939B-42CE-9286-E31C4C837366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Imag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08"/>
            <a:ext cx="3225624" cy="838428"/>
          </a:xfrm>
          <a:prstGeom prst="rect">
            <a:avLst/>
          </a:prstGeom>
          <a:noFill/>
        </p:spPr>
      </p:pic>
      <p:pic>
        <p:nvPicPr>
          <p:cNvPr id="6" name="Image 5" descr="Cap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46830"/>
            <a:ext cx="4500562" cy="661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7253</TotalTime>
  <Words>99</Words>
  <Application>Microsoft Office PowerPoint</Application>
  <PresentationFormat>Affichage à l'écran (4:3)</PresentationFormat>
  <Paragraphs>38</Paragraphs>
  <Slides>11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Conception personnalisée</vt:lpstr>
      <vt:lpstr>3_Conception personnalisée</vt:lpstr>
      <vt:lpstr>2_Conception personnalisée</vt:lpstr>
      <vt:lpstr>1_Conception personnalisée</vt:lpstr>
      <vt:lpstr>Acrobat Document</vt:lpstr>
      <vt:lpstr>Le label de performances et qualité  des fenêtres et volets bois </vt:lpstr>
      <vt:lpstr>Diapositive 2</vt:lpstr>
      <vt:lpstr>Diapositive 3</vt:lpstr>
      <vt:lpstr>Les exigences requises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Cristelle</dc:creator>
  <cp:lastModifiedBy>HP</cp:lastModifiedBy>
  <cp:revision>822</cp:revision>
  <dcterms:created xsi:type="dcterms:W3CDTF">2015-05-11T12:07:21Z</dcterms:created>
  <dcterms:modified xsi:type="dcterms:W3CDTF">2018-12-21T13:08:42Z</dcterms:modified>
</cp:coreProperties>
</file>