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8" r:id="rId2"/>
  </p:sldMasterIdLst>
  <p:notesMasterIdLst>
    <p:notesMasterId r:id="rId20"/>
  </p:notesMasterIdLst>
  <p:sldIdLst>
    <p:sldId id="258" r:id="rId3"/>
    <p:sldId id="257" r:id="rId4"/>
    <p:sldId id="263" r:id="rId5"/>
    <p:sldId id="267" r:id="rId6"/>
    <p:sldId id="261" r:id="rId7"/>
    <p:sldId id="269" r:id="rId8"/>
    <p:sldId id="270" r:id="rId9"/>
    <p:sldId id="280" r:id="rId10"/>
    <p:sldId id="271" r:id="rId11"/>
    <p:sldId id="272" r:id="rId12"/>
    <p:sldId id="273" r:id="rId13"/>
    <p:sldId id="276" r:id="rId14"/>
    <p:sldId id="277" r:id="rId15"/>
    <p:sldId id="275" r:id="rId16"/>
    <p:sldId id="279" r:id="rId17"/>
    <p:sldId id="274" r:id="rId18"/>
    <p:sldId id="278" r:id="rId1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247"/>
    <a:srgbClr val="8E62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275" autoAdjust="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F1301619-53A7-4A02-83DE-DF6468FFF4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CE8AB3E-8F0E-4498-82FB-CCAC32CBF7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6CBBD1-471D-4283-8256-A71113C3F9CB}" type="datetimeFigureOut">
              <a:rPr lang="fr-FR"/>
              <a:pPr>
                <a:defRPr/>
              </a:pPr>
              <a:t>19/12/2018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="" xmlns:a16="http://schemas.microsoft.com/office/drawing/2014/main" id="{94829B64-A8E0-4B73-8070-BAF9620D6F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="" xmlns:a16="http://schemas.microsoft.com/office/drawing/2014/main" id="{F773A545-E34F-425F-B78A-83AE96DDC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F8B0BB1-E993-4B8F-ADC3-169CDB7BB9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399C657-0E82-43BD-B8C3-B4FEC346B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AA0ACDA-90FE-4EAC-8AFD-21996B8709B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ACDA-90FE-4EAC-8AFD-21996B8709B2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ACDA-90FE-4EAC-8AFD-21996B8709B2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ACDA-90FE-4EAC-8AFD-21996B8709B2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ACDA-90FE-4EAC-8AFD-21996B8709B2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ACDA-90FE-4EAC-8AFD-21996B8709B2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ACDA-90FE-4EAC-8AFD-21996B8709B2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ACDA-90FE-4EAC-8AFD-21996B8709B2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50" y="766763"/>
            <a:ext cx="2590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oundRect">
            <a:avLst/>
          </a:prstGeom>
          <a:solidFill>
            <a:srgbClr val="8E623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6C247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5923F341-CD75-43C8-9B09-2B43638C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9157653-C482-49F8-AC39-12DF4E9B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BA3B22-CA6E-4319-8DD8-1ABEF05C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d'information CAPEB AUVERGNE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18B7DDF-E12D-4A4E-8558-AFA52CA6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259E-49F7-4C48-9396-2C050BCADDF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9157653-C482-49F8-AC39-12DF4E9B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BA3B22-CA6E-4319-8DD8-1ABEF05C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d'information CAPEB AUVERGNE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18B7DDF-E12D-4A4E-8558-AFA52CA6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D2FEA-2111-4640-B24F-E18027D29FF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50" y="766763"/>
            <a:ext cx="2590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1210718"/>
            <a:ext cx="8559800" cy="5060539"/>
          </a:xfrm>
        </p:spPr>
        <p:txBody>
          <a:bodyPr/>
          <a:lstStyle>
            <a:lvl1pPr>
              <a:buClr>
                <a:srgbClr val="8E623A"/>
              </a:buClr>
              <a:buSzPct val="90000"/>
              <a:buFont typeface="Wingdings" pitchFamily="2" charset="2"/>
              <a:buChar char=""/>
              <a:defRPr>
                <a:latin typeface="Century Gothic" pitchFamily="34" charset="0"/>
              </a:defRPr>
            </a:lvl1pPr>
            <a:lvl2pPr>
              <a:spcBef>
                <a:spcPts val="600"/>
              </a:spcBef>
              <a:defRPr>
                <a:latin typeface="Century Gothic" pitchFamily="34" charset="0"/>
              </a:defRPr>
            </a:lvl2pPr>
            <a:lvl3pPr>
              <a:spcBef>
                <a:spcPts val="600"/>
              </a:spcBef>
              <a:defRPr>
                <a:latin typeface="Century Gothic" pitchFamily="34" charset="0"/>
              </a:defRPr>
            </a:lvl3pPr>
            <a:lvl4pPr>
              <a:spcBef>
                <a:spcPts val="600"/>
              </a:spcBef>
              <a:defRPr>
                <a:latin typeface="Century Gothic" pitchFamily="34" charset="0"/>
              </a:defRPr>
            </a:lvl4pPr>
            <a:lvl5pPr>
              <a:spcBef>
                <a:spcPts val="600"/>
              </a:spcBef>
              <a:defRPr>
                <a:latin typeface="Century Gothic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0E539B6B-FF41-4D7E-9372-B44C4703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DFD71487-2E48-49F9-A6F9-C88F6AB1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d'information CAPEB AUVERGNE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6BA5232E-F17E-4571-B22A-3AEBE613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74A4A-ABEA-4836-9440-7E0D663FB2C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50" y="766763"/>
            <a:ext cx="2590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24852A15-14E6-4FF8-9AE4-14145D7E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EB960318-49DD-45F0-9EDA-BA99C652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d'information CAPEB AUVERGNE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4F7D2929-B529-4D4C-BE73-FCA22961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A6B35-30CD-4943-A647-C588E7B5112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A9157653-C482-49F8-AC39-12DF4E9B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B9BA3B22-CA6E-4319-8DD8-1ABEF05C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d'information CAPEB AUVERGNE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218B7DDF-E12D-4A4E-8558-AFA52CA6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F8F78-F9B6-41D9-9FD7-2CA8436E83E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A9157653-C482-49F8-AC39-12DF4E9B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B9BA3B22-CA6E-4319-8DD8-1ABEF05C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d'information CAPEB AUVERGNE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="" xmlns:a16="http://schemas.microsoft.com/office/drawing/2014/main" id="{218B7DDF-E12D-4A4E-8558-AFA52CA6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E35F3-8065-4DD4-BD03-BEC1345434F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="" xmlns:a16="http://schemas.microsoft.com/office/drawing/2014/main" id="{A9157653-C482-49F8-AC39-12DF4E9B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="" xmlns:a16="http://schemas.microsoft.com/office/drawing/2014/main" id="{B9BA3B22-CA6E-4319-8DD8-1ABEF05C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d'information CAPEB AUVERGNE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="" xmlns:a16="http://schemas.microsoft.com/office/drawing/2014/main" id="{218B7DDF-E12D-4A4E-8558-AFA52CA6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27D9D-DC70-430D-A31E-7A2D885AC42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="" xmlns:a16="http://schemas.microsoft.com/office/drawing/2014/main" id="{A9157653-C482-49F8-AC39-12DF4E9B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="" xmlns:a16="http://schemas.microsoft.com/office/drawing/2014/main" id="{B9BA3B22-CA6E-4319-8DD8-1ABEF05C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d'information CAPEB AUVERGNE</a:t>
            </a:r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="" xmlns:a16="http://schemas.microsoft.com/office/drawing/2014/main" id="{218B7DDF-E12D-4A4E-8558-AFA52CA6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AF33A-8155-43EF-8DA3-949D4809314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A9157653-C482-49F8-AC39-12DF4E9B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B9BA3B22-CA6E-4319-8DD8-1ABEF05C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d'information CAPEB AUVERGNE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218B7DDF-E12D-4A4E-8558-AFA52CA6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12747-BCA0-4664-A213-528635D14F1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A9157653-C482-49F8-AC39-12DF4E9B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B9BA3B22-CA6E-4319-8DD8-1ABEF05C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Réunion d'information CAPEB AUVERGNE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218B7DDF-E12D-4A4E-8558-AFA52CA6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DCD2-EFBD-4B34-97AB-8A5F4914F12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F4394C6-BBD7-46B3-99E8-7B564BB35BD8}"/>
              </a:ext>
            </a:extLst>
          </p:cNvPr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96C2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15EA3C4D-8BE3-4B05-AAAB-E71E030DC829}"/>
              </a:ext>
            </a:extLst>
          </p:cNvPr>
          <p:cNvCxnSpPr/>
          <p:nvPr userDrawn="1"/>
        </p:nvCxnSpPr>
        <p:spPr>
          <a:xfrm>
            <a:off x="357188" y="0"/>
            <a:ext cx="0" cy="6858000"/>
          </a:xfrm>
          <a:prstGeom prst="line">
            <a:avLst/>
          </a:prstGeom>
          <a:ln w="25400">
            <a:solidFill>
              <a:srgbClr val="8E6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D0B83EC5-1041-495A-BF58-B5B2D7DA79F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52513"/>
            <a:ext cx="9144000" cy="25400"/>
          </a:xfrm>
          <a:prstGeom prst="line">
            <a:avLst/>
          </a:prstGeom>
          <a:ln w="25400">
            <a:solidFill>
              <a:srgbClr val="96C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115888"/>
            <a:ext cx="68516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1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9750" y="1211263"/>
            <a:ext cx="84963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9157653-C482-49F8-AC39-12DF4E9B5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31113" y="6492875"/>
            <a:ext cx="151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11/05/2015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BA3B22-CA6E-4319-8DD8-1ABEF05C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492875"/>
            <a:ext cx="684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Réunion d'information CAPEB AUVERGNE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18B7DDF-E12D-4A4E-8558-AFA52CA64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5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entury Gothic" pitchFamily="34" charset="0"/>
              </a:defRPr>
            </a:lvl1pPr>
          </a:lstStyle>
          <a:p>
            <a:fld id="{40CD82D6-768C-4AFC-8DE7-AB429B1EC9A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à coins arrondis 6">
            <a:extLst>
              <a:ext uri="{FF2B5EF4-FFF2-40B4-BE49-F238E27FC236}">
                <a16:creationId xmlns="" xmlns:a16="http://schemas.microsoft.com/office/drawing/2014/main" id="{1DF99C52-9B10-437D-8D62-99D0969B2A99}"/>
              </a:ext>
            </a:extLst>
          </p:cNvPr>
          <p:cNvSpPr/>
          <p:nvPr userDrawn="1"/>
        </p:nvSpPr>
        <p:spPr>
          <a:xfrm>
            <a:off x="179388" y="511175"/>
            <a:ext cx="360362" cy="358775"/>
          </a:xfrm>
          <a:prstGeom prst="roundRect">
            <a:avLst/>
          </a:prstGeom>
          <a:solidFill>
            <a:srgbClr val="96C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>
            <a:extLst>
              <a:ext uri="{FF2B5EF4-FFF2-40B4-BE49-F238E27FC236}">
                <a16:creationId xmlns="" xmlns:a16="http://schemas.microsoft.com/office/drawing/2014/main" id="{1FD9320A-B3CE-46E2-B18C-1F4C12729AEC}"/>
              </a:ext>
            </a:extLst>
          </p:cNvPr>
          <p:cNvSpPr/>
          <p:nvPr userDrawn="1"/>
        </p:nvSpPr>
        <p:spPr>
          <a:xfrm>
            <a:off x="187325" y="900113"/>
            <a:ext cx="360363" cy="360362"/>
          </a:xfrm>
          <a:prstGeom prst="roundRect">
            <a:avLst/>
          </a:prstGeom>
          <a:solidFill>
            <a:srgbClr val="8E6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à coins arrondis 9">
            <a:extLst>
              <a:ext uri="{FF2B5EF4-FFF2-40B4-BE49-F238E27FC236}">
                <a16:creationId xmlns="" xmlns:a16="http://schemas.microsoft.com/office/drawing/2014/main" id="{C7E745D5-13C6-4044-ADE5-9096DF9E6959}"/>
              </a:ext>
            </a:extLst>
          </p:cNvPr>
          <p:cNvSpPr/>
          <p:nvPr userDrawn="1"/>
        </p:nvSpPr>
        <p:spPr>
          <a:xfrm>
            <a:off x="187325" y="1293813"/>
            <a:ext cx="360363" cy="360362"/>
          </a:xfrm>
          <a:prstGeom prst="roundRect">
            <a:avLst/>
          </a:prstGeom>
          <a:solidFill>
            <a:srgbClr val="96C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E623A"/>
        </a:buClr>
        <a:buSzPct val="70000"/>
        <a:buFont typeface="Wingdings" pitchFamily="2" charset="2"/>
        <a:buChar char="Ü"/>
        <a:defRPr sz="2400" kern="1200">
          <a:solidFill>
            <a:srgbClr val="595959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C247"/>
        </a:buClr>
        <a:buFont typeface="Calibri" pitchFamily="34" charset="0"/>
        <a:buChar char="‒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91E98-36B8-4E5D-99A5-3D855D9E8521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422F4-2EE2-4652-86A4-C3650448108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4B3DE47-5BDD-4ABB-8E40-69F53D1B6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5"/>
            <a:ext cx="9144000" cy="69573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CE76D18-D06F-4CBF-B2C0-0729EB7E8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5496" y="548680"/>
            <a:ext cx="2879680" cy="576000"/>
          </a:xfrm>
          <a:prstGeom prst="rect">
            <a:avLst/>
          </a:prstGeom>
        </p:spPr>
      </p:pic>
      <p:pic>
        <p:nvPicPr>
          <p:cNvPr id="9" name="Imag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50" y="71414"/>
            <a:ext cx="2556000" cy="61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ofrac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ous-titre 2"/>
          <p:cNvSpPr>
            <a:spLocks noGrp="1"/>
          </p:cNvSpPr>
          <p:nvPr>
            <p:ph type="subTitle" idx="4294967295"/>
          </p:nvPr>
        </p:nvSpPr>
        <p:spPr>
          <a:xfrm>
            <a:off x="360363" y="3792538"/>
            <a:ext cx="8748712" cy="71913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fr-FR" altLang="fr-FR" dirty="0" smtClean="0"/>
              <a:t>Centre technique agréé – Laboratoire COFRAC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D899B275-EE18-4CF8-8A00-01386EECD75E}"/>
              </a:ext>
            </a:extLst>
          </p:cNvPr>
          <p:cNvSpPr txBox="1">
            <a:spLocks/>
          </p:cNvSpPr>
          <p:nvPr/>
        </p:nvSpPr>
        <p:spPr>
          <a:xfrm>
            <a:off x="328613" y="4883150"/>
            <a:ext cx="8815387" cy="2794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623A"/>
              </a:buClr>
              <a:buSzPct val="70000"/>
              <a:buFont typeface="Wingdings" pitchFamily="2" charset="2"/>
              <a:buNone/>
              <a:defRPr/>
            </a:pPr>
            <a:endParaRPr lang="fr-F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623A"/>
              </a:buClr>
              <a:buSzPct val="70000"/>
              <a:buFont typeface="Wingdings" pitchFamily="2" charset="2"/>
              <a:buNone/>
              <a:defRPr/>
            </a:pPr>
            <a:endParaRPr lang="fr-F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623A"/>
              </a:buClr>
              <a:buSzPct val="70000"/>
              <a:buFont typeface="Wingdings" pitchFamily="2" charset="2"/>
              <a:buNone/>
              <a:defRPr/>
            </a:pP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www.ceribois.com</a:t>
            </a: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8E623A"/>
              </a:buClr>
              <a:buSzPct val="70000"/>
              <a:buFont typeface="Wingdings" pitchFamily="2" charset="2"/>
              <a:buNone/>
              <a:defRPr/>
            </a:pP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26 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Valence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C5291F3C-35AB-4E2C-B424-F5E8167048E1}"/>
              </a:ext>
            </a:extLst>
          </p:cNvPr>
          <p:cNvSpPr txBox="1">
            <a:spLocks/>
          </p:cNvSpPr>
          <p:nvPr/>
        </p:nvSpPr>
        <p:spPr>
          <a:xfrm>
            <a:off x="328613" y="1052513"/>
            <a:ext cx="8815387" cy="71913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8E623A"/>
              </a:buClr>
              <a:buSzPct val="70000"/>
              <a:defRPr/>
            </a:pPr>
            <a:r>
              <a:rPr lang="fr-FR" sz="3600" b="1" dirty="0" smtClean="0">
                <a:solidFill>
                  <a:srgbClr val="96C247"/>
                </a:solidFill>
                <a:latin typeface="Century Gothic" pitchFamily="34" charset="0"/>
                <a:cs typeface="+mn-cs"/>
              </a:rPr>
              <a:t> </a:t>
            </a:r>
            <a:endParaRPr lang="fr-FR" sz="3600" b="1" dirty="0">
              <a:solidFill>
                <a:srgbClr val="96C247"/>
              </a:solidFill>
              <a:latin typeface="Century Gothic" pitchFamily="34" charset="0"/>
              <a:cs typeface="+mn-cs"/>
            </a:endParaRPr>
          </a:p>
        </p:txBody>
      </p:sp>
      <p:pic>
        <p:nvPicPr>
          <p:cNvPr id="6149" name="Imag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8" y="1628775"/>
            <a:ext cx="7496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34988" y="-71462"/>
            <a:ext cx="8323292" cy="936625"/>
          </a:xfrm>
        </p:spPr>
        <p:txBody>
          <a:bodyPr/>
          <a:lstStyle/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Performances thermiques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10</a:t>
            </a:fld>
            <a:endParaRPr lang="fr-FR" altLang="fr-FR"/>
          </a:p>
        </p:txBody>
      </p:sp>
      <p:pic>
        <p:nvPicPr>
          <p:cNvPr id="7" name="Image 6" descr="perf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85860"/>
            <a:ext cx="5986995" cy="5308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34988" y="-71462"/>
            <a:ext cx="8323292" cy="936625"/>
          </a:xfrm>
        </p:spPr>
        <p:txBody>
          <a:bodyPr/>
          <a:lstStyle/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Performances thermiques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11</a:t>
            </a:fld>
            <a:endParaRPr lang="fr-FR" altLang="fr-FR"/>
          </a:p>
        </p:txBody>
      </p:sp>
      <p:pic>
        <p:nvPicPr>
          <p:cNvPr id="5" name="Image 4" descr="per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85860"/>
            <a:ext cx="6220362" cy="523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12</a:t>
            </a:fld>
            <a:endParaRPr lang="fr-FR" altLang="fr-FR"/>
          </a:p>
        </p:txBody>
      </p:sp>
      <p:pic>
        <p:nvPicPr>
          <p:cNvPr id="8" name="Image 7" descr="th 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52"/>
            <a:ext cx="5668166" cy="6020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13</a:t>
            </a:fld>
            <a:endParaRPr lang="fr-FR" altLang="fr-FR"/>
          </a:p>
        </p:txBody>
      </p:sp>
      <p:pic>
        <p:nvPicPr>
          <p:cNvPr id="6" name="Image 5" descr="th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5696745" cy="600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57158" y="0"/>
            <a:ext cx="8323292" cy="936625"/>
          </a:xfrm>
        </p:spPr>
        <p:txBody>
          <a:bodyPr/>
          <a:lstStyle/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Performances AEV et thermiques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14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857224" y="1214422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Extrapolation des résultats d’essais selon la norme NF EN 14351-1</a:t>
            </a:r>
            <a:endParaRPr lang="fr-FR" sz="20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125" t="22500" r="23437" b="10833"/>
          <a:stretch>
            <a:fillRect/>
          </a:stretch>
        </p:blipFill>
        <p:spPr bwMode="auto">
          <a:xfrm>
            <a:off x="500034" y="2000240"/>
            <a:ext cx="7884000" cy="447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3570" y="2500306"/>
            <a:ext cx="3357586" cy="1785949"/>
          </a:xfrm>
        </p:spPr>
        <p:txBody>
          <a:bodyPr/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EXTRAIT  PV ACOUSTIQUE</a:t>
            </a:r>
            <a:endParaRPr lang="fr-FR" sz="4000" dirty="0"/>
          </a:p>
        </p:txBody>
      </p:sp>
      <p:pic>
        <p:nvPicPr>
          <p:cNvPr id="5" name="Espace réservé du contenu 4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392" y="142852"/>
            <a:ext cx="4817616" cy="670173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15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2214546" y="1285860"/>
            <a:ext cx="150019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-285784" y="0"/>
            <a:ext cx="8323292" cy="936625"/>
          </a:xfrm>
        </p:spPr>
        <p:txBody>
          <a:bodyPr/>
          <a:lstStyle/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Performances acoustiques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857224" y="1214422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n-lt"/>
              </a:rPr>
              <a:t>Extrapolation des résultats d’essais selon la norme NF EN 14351-1</a:t>
            </a:r>
            <a:endParaRPr lang="fr-FR" sz="24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7224" y="3071810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Tx/>
              <a:buChar char="•"/>
            </a:pPr>
            <a:r>
              <a:rPr lang="fr-FR" dirty="0" smtClean="0">
                <a:latin typeface="+mn-lt"/>
                <a:ea typeface="Times New Roman" pitchFamily="18" charset="0"/>
                <a:cs typeface="Arial" pitchFamily="34" charset="0"/>
              </a:rPr>
              <a:t>Jusqu’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à +50% de la surface totale du corps d'épreuve: R</a:t>
            </a:r>
            <a:r>
              <a:rPr kumimoji="0" lang="fr-F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W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C;C</a:t>
            </a:r>
            <a:r>
              <a:rPr kumimoji="0" lang="fr-F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 est maintenu</a:t>
            </a:r>
          </a:p>
          <a:p>
            <a:pPr lvl="0" algn="just">
              <a:buFontTx/>
              <a:buChar char="•"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 algn="just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de +50% à +100% de la surface totale du corps d'épreuve: R</a:t>
            </a:r>
            <a:r>
              <a:rPr kumimoji="0" lang="fr-F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W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C;C</a:t>
            </a:r>
            <a:r>
              <a:rPr kumimoji="0" lang="fr-F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 corrigé par  -1 dB</a:t>
            </a:r>
          </a:p>
          <a:p>
            <a:pPr lvl="0" algn="just">
              <a:buFontTx/>
              <a:buChar char="•"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 algn="just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de +100% à +150% de la surface totale du corps d'épreuve: R</a:t>
            </a:r>
            <a:r>
              <a:rPr kumimoji="0" lang="fr-F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W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C;C</a:t>
            </a:r>
            <a:r>
              <a:rPr kumimoji="0" lang="fr-F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 corrigé par          -2 dB</a:t>
            </a:r>
          </a:p>
          <a:p>
            <a:pPr lvl="0" algn="just">
              <a:buFontTx/>
              <a:buChar char="•"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 algn="just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&gt; +150% de la surface totale du corps d'épreuve: R</a:t>
            </a:r>
            <a:r>
              <a:rPr kumimoji="0" lang="fr-F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W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C;C</a:t>
            </a:r>
            <a:r>
              <a:rPr kumimoji="0" lang="fr-F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 corrigé par  -3 dB</a:t>
            </a:r>
            <a:endParaRPr lang="fr-F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17</a:t>
            </a:fld>
            <a:endParaRPr lang="fr-FR" altLang="fr-F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40306" y="1"/>
          <a:ext cx="4846140" cy="6858000"/>
        </p:xfrm>
        <a:graphic>
          <a:graphicData uri="http://schemas.openxmlformats.org/presentationml/2006/ole">
            <p:oleObj spid="_x0000_s1026" name="Acrobat Document" r:id="rId3" imgW="5667174" imgH="8019998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534988" y="44450"/>
            <a:ext cx="6851650" cy="936625"/>
          </a:xfrm>
        </p:spPr>
        <p:txBody>
          <a:bodyPr/>
          <a:lstStyle/>
          <a:p>
            <a:pPr eaLnBrk="1" hangingPunct="1"/>
            <a:r>
              <a:rPr lang="fr-FR" altLang="fr-FR" smtClean="0"/>
              <a:t>Présentation CERIBOIS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584200" y="1857364"/>
            <a:ext cx="8559800" cy="43767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sz="2000" dirty="0" smtClean="0"/>
              <a:t>CERIBOIS est un </a:t>
            </a:r>
            <a:r>
              <a:rPr lang="fr-FR" altLang="fr-FR" sz="2000" b="1" dirty="0" smtClean="0"/>
              <a:t>PRESTATAIRE TECHNIQUE </a:t>
            </a:r>
            <a:r>
              <a:rPr lang="fr-FR" altLang="fr-FR" sz="2000" dirty="0" smtClean="0"/>
              <a:t>dont le </a:t>
            </a:r>
            <a:r>
              <a:rPr lang="fr-FR" altLang="fr-FR" sz="2000" b="1" dirty="0" smtClean="0"/>
              <a:t>laboratoire d’essai </a:t>
            </a:r>
            <a:r>
              <a:rPr lang="fr-FR" altLang="fr-FR" sz="2000" dirty="0" smtClean="0"/>
              <a:t>est</a:t>
            </a:r>
            <a:r>
              <a:rPr lang="fr-FR" altLang="fr-FR" sz="2000" b="1" dirty="0" smtClean="0"/>
              <a:t> accrédité COFRAC </a:t>
            </a:r>
            <a:r>
              <a:rPr lang="fr-FR" altLang="fr-FR" sz="2000" dirty="0" smtClean="0"/>
              <a:t>pour les </a:t>
            </a:r>
            <a:r>
              <a:rPr lang="fr-FR" altLang="fr-FR" sz="2000" b="1" dirty="0" smtClean="0"/>
              <a:t>menuiseries extérieures</a:t>
            </a:r>
            <a:endParaRPr lang="fr-FR" altLang="fr-FR" sz="20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fr-FR" altLang="fr-FR" sz="2000" dirty="0" smtClean="0"/>
          </a:p>
          <a:p>
            <a:pPr eaLnBrk="1" hangingPunct="1">
              <a:spcBef>
                <a:spcPct val="0"/>
              </a:spcBef>
            </a:pPr>
            <a:r>
              <a:rPr lang="fr-FR" altLang="fr-FR" sz="2000" dirty="0" smtClean="0"/>
              <a:t>Rayon d’activité : </a:t>
            </a:r>
            <a:r>
              <a:rPr lang="fr-FR" altLang="fr-FR" sz="2000" b="1" dirty="0" smtClean="0"/>
              <a:t>FRANCE</a:t>
            </a:r>
            <a:r>
              <a:rPr lang="fr-FR" altLang="fr-FR" sz="2000" dirty="0" smtClean="0"/>
              <a:t> entière</a:t>
            </a:r>
          </a:p>
          <a:p>
            <a:pPr eaLnBrk="1" hangingPunct="1">
              <a:spcBef>
                <a:spcPct val="0"/>
              </a:spcBef>
            </a:pPr>
            <a:endParaRPr lang="fr-FR" altLang="fr-FR" sz="2000" dirty="0" smtClean="0"/>
          </a:p>
          <a:p>
            <a:pPr eaLnBrk="1" hangingPunct="1">
              <a:spcBef>
                <a:spcPct val="0"/>
              </a:spcBef>
              <a:spcAft>
                <a:spcPts val="2400"/>
              </a:spcAft>
            </a:pPr>
            <a:r>
              <a:rPr lang="fr-FR" altLang="fr-FR" sz="2000" dirty="0" smtClean="0"/>
              <a:t>Laboratoire d’essais </a:t>
            </a:r>
            <a:r>
              <a:rPr lang="fr-FR" altLang="fr-FR" sz="2000" b="1" dirty="0" smtClean="0"/>
              <a:t>multi matériaux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</a:pPr>
            <a:r>
              <a:rPr lang="fr-FR" altLang="fr-FR" sz="2000" b="1" dirty="0" smtClean="0"/>
              <a:t>Expertise bois</a:t>
            </a:r>
          </a:p>
          <a:p>
            <a:pPr eaLnBrk="1" hangingPunct="1">
              <a:defRPr/>
            </a:pPr>
            <a:r>
              <a:rPr lang="fr-FR" altLang="fr-FR" sz="2000" b="1" dirty="0" smtClean="0"/>
              <a:t>Formations</a:t>
            </a:r>
            <a:r>
              <a:rPr lang="fr-FR" altLang="fr-FR" sz="2000" dirty="0" smtClean="0"/>
              <a:t>: Marquage CE ,PEFC, BOIS DES ALPES, menuiseries (application peinture, conception, pose)</a:t>
            </a:r>
          </a:p>
          <a:p>
            <a:pPr eaLnBrk="1" hangingPunct="1">
              <a:defRPr/>
            </a:pPr>
            <a:endParaRPr lang="fr-FR" altLang="fr-FR" sz="2000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fr-FR" altLang="fr-FR" dirty="0" smtClean="0"/>
          </a:p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7172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3DE7E7-206F-4653-B558-13A6355698D4}" type="slidenum">
              <a:rPr lang="fr-FR" altLang="fr-FR"/>
              <a:pPr/>
              <a:t>2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7537474" cy="1247784"/>
          </a:xfrm>
        </p:spPr>
        <p:txBody>
          <a:bodyPr/>
          <a:lstStyle/>
          <a:p>
            <a:pPr eaLnBrk="1" hangingPunct="1"/>
            <a:r>
              <a:rPr lang="fr-FR" altLang="fr-FR" sz="4000" kern="1000" dirty="0" smtClean="0"/>
              <a:t>Laboratoire d’essais COFRAC</a:t>
            </a:r>
            <a:br>
              <a:rPr lang="fr-FR" altLang="fr-FR" sz="4000" kern="1000" dirty="0" smtClean="0"/>
            </a:br>
            <a:r>
              <a:rPr lang="fr-FR" altLang="fr-FR" sz="4000" kern="1000" dirty="0" smtClean="0"/>
              <a:t>multi-matériaux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500034" y="1798638"/>
            <a:ext cx="6724650" cy="420213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Essais </a:t>
            </a:r>
            <a:r>
              <a:rPr lang="fr-FR" altLang="fr-FR" b="1" dirty="0" smtClean="0"/>
              <a:t>AEV</a:t>
            </a:r>
            <a:r>
              <a:rPr lang="fr-FR" altLang="fr-FR" dirty="0" smtClean="0"/>
              <a:t> et de perméabilité</a:t>
            </a:r>
          </a:p>
          <a:p>
            <a:pPr eaLnBrk="1" hangingPunct="1"/>
            <a:r>
              <a:rPr lang="fr-FR" altLang="fr-FR" dirty="0" smtClean="0"/>
              <a:t>Essais </a:t>
            </a:r>
            <a:r>
              <a:rPr lang="fr-FR" altLang="fr-FR" b="1" dirty="0" smtClean="0"/>
              <a:t>mécaniques</a:t>
            </a:r>
            <a:r>
              <a:rPr lang="fr-FR" altLang="fr-FR" dirty="0" smtClean="0"/>
              <a:t> et essais </a:t>
            </a:r>
            <a:r>
              <a:rPr lang="fr-FR" altLang="fr-FR" b="1" dirty="0" smtClean="0"/>
              <a:t>choc</a:t>
            </a:r>
            <a:r>
              <a:rPr lang="fr-FR" altLang="fr-FR" dirty="0" smtClean="0"/>
              <a:t>( gardes </a:t>
            </a:r>
            <a:r>
              <a:rPr lang="fr-FR" altLang="fr-FR" dirty="0" err="1" smtClean="0"/>
              <a:t>corps,allèges</a:t>
            </a:r>
            <a:r>
              <a:rPr lang="fr-FR" altLang="fr-FR" dirty="0" smtClean="0"/>
              <a:t>)</a:t>
            </a:r>
          </a:p>
          <a:p>
            <a:pPr eaLnBrk="1" hangingPunct="1"/>
            <a:r>
              <a:rPr lang="fr-FR" altLang="fr-FR" dirty="0" smtClean="0"/>
              <a:t>Essais </a:t>
            </a:r>
            <a:r>
              <a:rPr lang="fr-FR" altLang="fr-FR" b="1" dirty="0" smtClean="0"/>
              <a:t>acoustiques</a:t>
            </a:r>
          </a:p>
          <a:p>
            <a:pPr eaLnBrk="1" hangingPunct="1"/>
            <a:r>
              <a:rPr lang="fr-FR" altLang="fr-FR" b="1" dirty="0" smtClean="0"/>
              <a:t>Thermiques</a:t>
            </a:r>
            <a:r>
              <a:rPr lang="fr-FR" altLang="fr-FR" dirty="0" smtClean="0"/>
              <a:t> : calculs et logiciel CERISALIS notifié pour le marquage CE</a:t>
            </a:r>
          </a:p>
          <a:p>
            <a:pPr eaLnBrk="1" hangingPunct="1"/>
            <a:r>
              <a:rPr lang="fr-FR" altLang="fr-FR" dirty="0" smtClean="0"/>
              <a:t>Essais de </a:t>
            </a:r>
            <a:r>
              <a:rPr lang="fr-FR" altLang="fr-FR" b="1" dirty="0" smtClean="0"/>
              <a:t>vieillissement</a:t>
            </a:r>
            <a:r>
              <a:rPr lang="fr-FR" altLang="fr-FR" dirty="0" smtClean="0"/>
              <a:t> : naturel, accéléré, délamination sur bois collés</a:t>
            </a:r>
          </a:p>
          <a:p>
            <a:pPr eaLnBrk="1" hangingPunct="1"/>
            <a:r>
              <a:rPr lang="fr-FR" altLang="fr-FR" dirty="0" smtClean="0"/>
              <a:t>Mesure des </a:t>
            </a:r>
            <a:r>
              <a:rPr lang="fr-FR" altLang="fr-FR" b="1" dirty="0" smtClean="0"/>
              <a:t>propriétés physiques </a:t>
            </a:r>
            <a:r>
              <a:rPr lang="fr-FR" altLang="fr-FR" dirty="0" smtClean="0"/>
              <a:t>et mécaniques, essais de rupture  </a:t>
            </a:r>
          </a:p>
          <a:p>
            <a:pPr eaLnBrk="1" hangingPunct="1">
              <a:spcBef>
                <a:spcPct val="0"/>
              </a:spcBef>
              <a:buNone/>
            </a:pPr>
            <a:endParaRPr lang="fr-FR" altLang="fr-FR" dirty="0" smtClean="0"/>
          </a:p>
          <a:p>
            <a:pPr lvl="1" eaLnBrk="1" hangingPunct="1">
              <a:spcAft>
                <a:spcPts val="600"/>
              </a:spcAft>
              <a:buFont typeface="Calibri" pitchFamily="34" charset="0"/>
              <a:buNone/>
            </a:pPr>
            <a:endParaRPr lang="fr-FR" altLang="fr-FR" dirty="0" smtClean="0"/>
          </a:p>
        </p:txBody>
      </p:sp>
      <p:sp>
        <p:nvSpPr>
          <p:cNvPr id="11268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B3664E-8E84-4C59-9682-4F7C76EB6E94}" type="slidenum">
              <a:rPr lang="fr-FR" altLang="fr-FR"/>
              <a:pPr/>
              <a:t>3</a:t>
            </a:fld>
            <a:endParaRPr lang="fr-FR" altLang="fr-FR"/>
          </a:p>
        </p:txBody>
      </p:sp>
      <p:pic>
        <p:nvPicPr>
          <p:cNvPr id="11269" name="Image 6" descr="A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1412875"/>
            <a:ext cx="1439862" cy="1919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0" name="Picture 3" descr="Z:\Photos\Ceribois\Photos Ceribois\Acoustique CERIBOIS\Photo acoustique\DSC_0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3473450"/>
            <a:ext cx="1439862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Users\Cristelle\Desktop\DSC_86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4554538"/>
            <a:ext cx="14398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Laboratoire d’essais</a:t>
            </a:r>
          </a:p>
        </p:txBody>
      </p:sp>
      <p:sp>
        <p:nvSpPr>
          <p:cNvPr id="9219" name="Espace réservé du contenu 2">
            <a:extLst>
              <a:ext uri="{FF2B5EF4-FFF2-40B4-BE49-F238E27FC236}">
                <a16:creationId xmlns="" xmlns:a16="http://schemas.microsoft.com/office/drawing/2014/main" id="{8F40D841-CCFD-45C9-8C41-5D298AE0A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211263"/>
            <a:ext cx="5716588" cy="5059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000" dirty="0"/>
              <a:t>              </a:t>
            </a:r>
            <a:r>
              <a:rPr lang="fr-FR" sz="2000" b="1" dirty="0" smtClean="0"/>
              <a:t>Essai in </a:t>
            </a:r>
            <a:r>
              <a:rPr lang="fr-FR" sz="2000" b="1" dirty="0"/>
              <a:t>Situ </a:t>
            </a:r>
            <a:r>
              <a:rPr lang="fr-FR" sz="2000" b="1" dirty="0" smtClean="0"/>
              <a:t>:</a:t>
            </a:r>
            <a:endParaRPr lang="fr-FR" dirty="0"/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fr-FR" sz="1900" b="1" u="sng" dirty="0" smtClean="0"/>
              <a:t>A l’ EAU </a:t>
            </a:r>
            <a:r>
              <a:rPr lang="fr-FR" sz="1900" dirty="0" smtClean="0"/>
              <a:t>selon </a:t>
            </a:r>
            <a:r>
              <a:rPr lang="fr-FR" sz="1900" dirty="0"/>
              <a:t>la norme NF EN </a:t>
            </a:r>
            <a:r>
              <a:rPr lang="fr-FR" sz="1900" dirty="0" smtClean="0"/>
              <a:t>13501</a:t>
            </a:r>
            <a:endParaRPr lang="fr-FR" sz="1900" dirty="0"/>
          </a:p>
          <a:p>
            <a:pPr marL="400050" lvl="1" indent="0">
              <a:buFont typeface="Arial" pitchFamily="34" charset="0"/>
              <a:buChar char="•"/>
              <a:defRPr/>
            </a:pPr>
            <a:r>
              <a:rPr lang="fr-FR" sz="1900" dirty="0"/>
              <a:t>   objectif : détecter les éventuels points de fuite d’eau au niveau de la menuiserie elle-même ou </a:t>
            </a:r>
            <a:r>
              <a:rPr lang="fr-FR" sz="1900" dirty="0" smtClean="0"/>
              <a:t>de </a:t>
            </a:r>
            <a:r>
              <a:rPr lang="fr-FR" sz="1900" dirty="0"/>
              <a:t>sa mise en œuvre </a:t>
            </a:r>
          </a:p>
          <a:p>
            <a:pPr marL="400050" lvl="1" indent="0">
              <a:buFont typeface="Arial" pitchFamily="34" charset="0"/>
              <a:buChar char="•"/>
              <a:defRPr/>
            </a:pPr>
            <a:r>
              <a:rPr lang="fr-FR" sz="1900" dirty="0" smtClean="0"/>
              <a:t>   </a:t>
            </a:r>
            <a:r>
              <a:rPr lang="fr-FR" sz="1900" dirty="0"/>
              <a:t>validation </a:t>
            </a:r>
            <a:r>
              <a:rPr lang="fr-FR" sz="1900" dirty="0" smtClean="0"/>
              <a:t> </a:t>
            </a:r>
            <a:r>
              <a:rPr lang="fr-FR" sz="1900" dirty="0"/>
              <a:t>processus de fabrication ou de mise en œuvre, ou arbitrage de litige</a:t>
            </a:r>
            <a:r>
              <a:rPr lang="fr-FR" sz="1900" dirty="0" smtClean="0"/>
              <a:t>.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fr-FR" sz="1900" b="1" u="sng" dirty="0" smtClean="0"/>
              <a:t>ACOUSTIQUE</a:t>
            </a:r>
          </a:p>
          <a:p>
            <a:pPr marL="0" indent="0">
              <a:buNone/>
              <a:defRPr/>
            </a:pPr>
            <a:r>
              <a:rPr lang="fr-FR" sz="1900" dirty="0" smtClean="0"/>
              <a:t>Mesures aériennes ( obligation légale logements) et de bruit d’impact ( plancher)</a:t>
            </a:r>
            <a:endParaRPr lang="fr-FR" sz="1900" b="1" u="sng" dirty="0" smtClean="0"/>
          </a:p>
          <a:p>
            <a:pPr marL="342900" lvl="1" indent="-342900">
              <a:spcBef>
                <a:spcPct val="20000"/>
              </a:spcBef>
              <a:buClr>
                <a:srgbClr val="8E623A"/>
              </a:buClr>
              <a:buSzPct val="90000"/>
              <a:buNone/>
              <a:defRPr/>
            </a:pPr>
            <a:r>
              <a:rPr lang="fr-FR" sz="1900" b="1" u="sng" dirty="0" smtClean="0"/>
              <a:t>CHOCS </a:t>
            </a:r>
            <a:r>
              <a:rPr lang="fr-FR" sz="1900" dirty="0" smtClean="0"/>
              <a:t>Essai de choc de corps mou et lourd(NF EN 13049)</a:t>
            </a:r>
            <a:endParaRPr lang="fr-FR" sz="1900" b="1" u="sng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fr-FR" sz="1900" b="1" u="sng" dirty="0" smtClean="0"/>
              <a:t>THERMIQUE </a:t>
            </a:r>
            <a:r>
              <a:rPr lang="fr-FR" sz="1900" dirty="0" smtClean="0"/>
              <a:t>par caméra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fr-FR" sz="1900" b="1" u="sng" dirty="0" smtClean="0"/>
              <a:t>POUSSIERES</a:t>
            </a:r>
            <a:r>
              <a:rPr lang="fr-FR" altLang="fr-FR" sz="1900" dirty="0" smtClean="0"/>
              <a:t> </a:t>
            </a:r>
          </a:p>
          <a:p>
            <a:pPr marL="0" indent="0">
              <a:buNone/>
              <a:defRPr/>
            </a:pPr>
            <a:endParaRPr lang="fr-FR" sz="1800" dirty="0"/>
          </a:p>
          <a:p>
            <a:pPr marL="0" indent="0">
              <a:buFont typeface="Arial" pitchFamily="34" charset="0"/>
              <a:buChar char="•"/>
              <a:defRPr/>
            </a:pPr>
            <a:endParaRPr lang="fr-FR" sz="1600" dirty="0"/>
          </a:p>
          <a:p>
            <a:pPr>
              <a:buFont typeface="Wingdings" pitchFamily="2" charset="2"/>
              <a:buNone/>
              <a:defRPr/>
            </a:pPr>
            <a:endParaRPr lang="fr-FR" dirty="0"/>
          </a:p>
          <a:p>
            <a:pPr lvl="1" eaLnBrk="1" hangingPunct="1">
              <a:spcAft>
                <a:spcPts val="600"/>
              </a:spcAft>
              <a:buFontTx/>
              <a:buChar char="-"/>
              <a:defRPr/>
            </a:pPr>
            <a:endParaRPr lang="fr-FR" dirty="0"/>
          </a:p>
        </p:txBody>
      </p:sp>
      <p:sp>
        <p:nvSpPr>
          <p:cNvPr id="12292" name="Espace réservé du numéro de diapositiv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B8FF1C-EB69-49FF-A6BD-0838B588052E}" type="slidenum">
              <a:rPr lang="fr-FR" altLang="fr-FR"/>
              <a:pPr/>
              <a:t>4</a:t>
            </a:fld>
            <a:endParaRPr lang="fr-FR" altLang="fr-FR"/>
          </a:p>
        </p:txBody>
      </p:sp>
      <p:pic>
        <p:nvPicPr>
          <p:cNvPr id="12294" name="Image 11" descr="CERIBOIS_image_fich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214422"/>
            <a:ext cx="20002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\\Serveur\users\Photos\Ceribois\Photos Ceribois\Batiment + laboratoire d'essais\3 - Châteauneuf sur isère\1 - banc d'essais\Banc mécanique\Photos Sonoplast\P11108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14818"/>
            <a:ext cx="2714612" cy="24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Les agréments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B7498BE-4B07-46AB-A188-BD891518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322388"/>
            <a:ext cx="8559800" cy="50593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Différents agréments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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Reconnaissance nationale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Accréditation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COFRAC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(NF EN ISO/CEI 17025)</a:t>
            </a:r>
          </a:p>
          <a:p>
            <a:pPr lvl="1" indent="-25400" eaLnBrk="1" fontAlgn="auto" hangingPunct="1">
              <a:spcBef>
                <a:spcPts val="0"/>
              </a:spcBef>
              <a:spcAft>
                <a:spcPts val="600"/>
              </a:spcAft>
              <a:buFont typeface="Calibri" pitchFamily="34" charset="0"/>
              <a:buNone/>
              <a:defRPr/>
            </a:pP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Voir portée d ’accréditation sur </a:t>
            </a: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www.cofrac.fr</a:t>
            </a:r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Notification de l’État pour le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marquage CE </a:t>
            </a:r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Agrément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l’État pour le Crédit d’Impôt Recherche</a:t>
            </a:r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Membre de la société des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experts bois</a:t>
            </a:r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Organisme de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</a:t>
            </a:r>
          </a:p>
          <a:p>
            <a:pPr lvl="1" eaLnBrk="1" fontAlgn="auto" hangingPunct="1">
              <a:spcAft>
                <a:spcPts val="600"/>
              </a:spcAft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20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E9C274-C45F-47B4-B78F-B58DA6B66F3F}" type="slidenum">
              <a:rPr lang="fr-FR" altLang="fr-FR"/>
              <a:pPr/>
              <a:t>5</a:t>
            </a:fld>
            <a:endParaRPr lang="fr-FR" altLang="fr-FR"/>
          </a:p>
        </p:txBody>
      </p:sp>
      <p:pic>
        <p:nvPicPr>
          <p:cNvPr id="9221" name="Image 6" descr="Logo COFRAC + texte sans fo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797425"/>
            <a:ext cx="5048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mage 7" descr="Z:\Ceribois\Communication Ceribois\Créa ceribois\Elements charte graphique\Certifications\C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5013325"/>
            <a:ext cx="7191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Image 8" descr="Z:\Ceribois\Communication Ceribois\Créa ceribois\Elements charte graphique\Certifications\form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1288" y="5013325"/>
            <a:ext cx="7191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Image 9" descr="Notification C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5013325"/>
            <a:ext cx="7191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6851650" cy="936625"/>
          </a:xfrm>
        </p:spPr>
        <p:txBody>
          <a:bodyPr/>
          <a:lstStyle/>
          <a:p>
            <a:r>
              <a:rPr lang="fr-FR" sz="4000" dirty="0" smtClean="0"/>
              <a:t>Prestataire technique de 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Procime</a:t>
            </a:r>
            <a:r>
              <a:rPr lang="fr-FR" sz="4000" baseline="30000" dirty="0" smtClean="0">
                <a:solidFill>
                  <a:schemeClr val="accent6"/>
                </a:solidFill>
              </a:rPr>
              <a:t>up</a:t>
            </a:r>
            <a:endParaRPr lang="fr-FR" sz="4000" baseline="30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000240"/>
            <a:ext cx="8559800" cy="3643338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Assure le suivi technique et la validation du</a:t>
            </a:r>
          </a:p>
          <a:p>
            <a:pPr algn="ctr">
              <a:buNone/>
            </a:pPr>
            <a:r>
              <a:rPr lang="fr-FR" dirty="0" smtClean="0"/>
              <a:t> </a:t>
            </a:r>
            <a:r>
              <a:rPr lang="fr-FR" b="1" dirty="0" smtClean="0"/>
              <a:t>label </a:t>
            </a:r>
            <a:r>
              <a:rPr lang="fr-FR" dirty="0" smtClean="0"/>
              <a:t>de performance des menuiseries extérieures </a:t>
            </a:r>
          </a:p>
          <a:p>
            <a:pPr algn="ctr">
              <a:buNone/>
            </a:pPr>
            <a:r>
              <a:rPr lang="fr-FR" dirty="0" smtClean="0"/>
              <a:t>bois et mixtes bois-aluminium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6</a:t>
            </a:fld>
            <a:endParaRPr lang="fr-FR" altLang="fr-FR"/>
          </a:p>
        </p:txBody>
      </p:sp>
      <p:pic>
        <p:nvPicPr>
          <p:cNvPr id="6" name="Image 5" descr="Procimeup     lab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571876"/>
            <a:ext cx="6929454" cy="180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57158" y="0"/>
            <a:ext cx="8323292" cy="936625"/>
          </a:xfrm>
        </p:spPr>
        <p:txBody>
          <a:bodyPr/>
          <a:lstStyle/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Procime</a:t>
            </a:r>
            <a:r>
              <a:rPr lang="fr-FR" sz="4000" baseline="30000" dirty="0" smtClean="0">
                <a:solidFill>
                  <a:schemeClr val="accent6"/>
                </a:solidFill>
              </a:rPr>
              <a:t>up</a:t>
            </a:r>
            <a:r>
              <a:rPr lang="fr-FR" sz="4000" dirty="0" smtClean="0"/>
              <a:t> : exigences requises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5902"/>
            <a:ext cx="8559800" cy="507209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Valeurs requises ( fenêtre 2 vantaux) :</a:t>
            </a:r>
            <a:r>
              <a:rPr lang="fr-FR" sz="2000" b="1" dirty="0" smtClean="0"/>
              <a:t> A*4 </a:t>
            </a:r>
            <a:r>
              <a:rPr lang="fr-FR" sz="2000" dirty="0" smtClean="0"/>
              <a:t> </a:t>
            </a:r>
            <a:r>
              <a:rPr lang="fr-FR" sz="2000" b="1" dirty="0" smtClean="0"/>
              <a:t>E*7B</a:t>
            </a:r>
            <a:r>
              <a:rPr lang="fr-FR" sz="2000" dirty="0" smtClean="0"/>
              <a:t> </a:t>
            </a:r>
            <a:r>
              <a:rPr lang="fr-FR" sz="2000" b="1" dirty="0" smtClean="0"/>
              <a:t>V*C3</a:t>
            </a:r>
          </a:p>
          <a:p>
            <a:r>
              <a:rPr lang="fr-FR" sz="2000" dirty="0" smtClean="0"/>
              <a:t>Force de manœuvre : classe 1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La thermique :  </a:t>
            </a:r>
            <a:r>
              <a:rPr lang="fr-FR" sz="2000" b="1" dirty="0" smtClean="0"/>
              <a:t>conformité à la réglementation thermique/ C2E </a:t>
            </a:r>
            <a:r>
              <a:rPr lang="fr-FR" sz="2000" dirty="0" smtClean="0"/>
              <a:t>et</a:t>
            </a:r>
            <a:r>
              <a:rPr lang="fr-FR" sz="2000" b="1" dirty="0" smtClean="0"/>
              <a:t> </a:t>
            </a:r>
            <a:r>
              <a:rPr lang="fr-FR" sz="2000" dirty="0" smtClean="0"/>
              <a:t>calculé par un organisme </a:t>
            </a:r>
            <a:r>
              <a:rPr lang="fr-FR" sz="2000" b="1" dirty="0" smtClean="0"/>
              <a:t>notifié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L’acoustique : </a:t>
            </a:r>
            <a:r>
              <a:rPr lang="fr-FR" sz="2000" b="1" dirty="0" smtClean="0"/>
              <a:t> testé </a:t>
            </a:r>
            <a:r>
              <a:rPr lang="fr-FR" sz="2000" dirty="0" smtClean="0"/>
              <a:t>en laboratoire </a:t>
            </a:r>
            <a:r>
              <a:rPr lang="fr-FR" sz="2000" b="1" dirty="0" smtClean="0"/>
              <a:t>COFRAC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Garantie de la </a:t>
            </a:r>
            <a:r>
              <a:rPr lang="fr-FR" sz="2000" b="1" dirty="0" smtClean="0"/>
              <a:t>tenue de la finition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Contrôles de Production en Usine pour la reproductibilité et traçabilité de la fabrication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Se réfère aux </a:t>
            </a:r>
            <a:r>
              <a:rPr lang="fr-FR" sz="2000" b="1" dirty="0" smtClean="0"/>
              <a:t>normes et DTU en vigueur</a:t>
            </a:r>
          </a:p>
          <a:p>
            <a:pPr>
              <a:spcAft>
                <a:spcPts val="600"/>
              </a:spcAft>
            </a:pPr>
            <a:r>
              <a:rPr lang="fr-FR" sz="2000" b="1" dirty="0" smtClean="0"/>
              <a:t>Audit annuel </a:t>
            </a:r>
            <a:r>
              <a:rPr lang="fr-FR" sz="2000" dirty="0" smtClean="0"/>
              <a:t>du Contrôle de Production en Usine</a:t>
            </a:r>
          </a:p>
          <a:p>
            <a:pPr>
              <a:spcAft>
                <a:spcPts val="600"/>
              </a:spcAft>
            </a:pPr>
            <a:endParaRPr lang="fr-FR" dirty="0" smtClean="0"/>
          </a:p>
          <a:p>
            <a:pPr>
              <a:spcAft>
                <a:spcPts val="600"/>
              </a:spcAft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43636" y="1785926"/>
            <a:ext cx="2786050" cy="2857520"/>
          </a:xfrm>
        </p:spPr>
        <p:txBody>
          <a:bodyPr/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EXTRAIT PV</a:t>
            </a:r>
            <a:br>
              <a:rPr lang="fr-FR" sz="4000" dirty="0" smtClean="0"/>
            </a:br>
            <a:r>
              <a:rPr lang="fr-FR" sz="4000" dirty="0" smtClean="0"/>
              <a:t>AEV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8</a:t>
            </a:fld>
            <a:endParaRPr lang="fr-FR" altLang="fr-FR"/>
          </a:p>
        </p:txBody>
      </p:sp>
      <p:pic>
        <p:nvPicPr>
          <p:cNvPr id="6" name="Image 5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502866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0430" y="1071546"/>
            <a:ext cx="1000132" cy="2857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12" y="2285992"/>
            <a:ext cx="357190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34988" y="-71462"/>
            <a:ext cx="8323292" cy="936625"/>
          </a:xfrm>
        </p:spPr>
        <p:txBody>
          <a:bodyPr/>
          <a:lstStyle/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Performances AEV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4A4A-ABEA-4836-9440-7E0D663FB2C1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714348" y="64291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Extrait du DTU 36.5</a:t>
            </a:r>
            <a:endParaRPr lang="fr-FR" sz="2000" dirty="0"/>
          </a:p>
        </p:txBody>
      </p:sp>
      <p:pic>
        <p:nvPicPr>
          <p:cNvPr id="10" name="Image 9" descr="36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14422"/>
            <a:ext cx="7320388" cy="5080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466</Words>
  <Application>Microsoft Office PowerPoint</Application>
  <PresentationFormat>Affichage à l'écran (4:3)</PresentationFormat>
  <Paragraphs>97</Paragraphs>
  <Slides>17</Slides>
  <Notes>7</Notes>
  <HiddenSlides>2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Thème Office</vt:lpstr>
      <vt:lpstr>Conception personnalisée</vt:lpstr>
      <vt:lpstr>Acrobat Document</vt:lpstr>
      <vt:lpstr>Diapositive 1</vt:lpstr>
      <vt:lpstr>Présentation CERIBOIS</vt:lpstr>
      <vt:lpstr>Laboratoire d’essais COFRAC multi-matériaux</vt:lpstr>
      <vt:lpstr>Laboratoire d’essais</vt:lpstr>
      <vt:lpstr>Les agréments</vt:lpstr>
      <vt:lpstr>Prestataire technique de Procimeup</vt:lpstr>
      <vt:lpstr>Procimeup : exigences requises</vt:lpstr>
      <vt:lpstr> EXTRAIT PV AEV</vt:lpstr>
      <vt:lpstr>Performances AEV</vt:lpstr>
      <vt:lpstr>Performances thermiques</vt:lpstr>
      <vt:lpstr>Performances thermiques</vt:lpstr>
      <vt:lpstr>Diapositive 12</vt:lpstr>
      <vt:lpstr>Diapositive 13</vt:lpstr>
      <vt:lpstr>Performances AEV et thermiques</vt:lpstr>
      <vt:lpstr> EXTRAIT  PV ACOUSTIQUE</vt:lpstr>
      <vt:lpstr>Performances acoustiques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Cristelle</dc:creator>
  <cp:lastModifiedBy>HP</cp:lastModifiedBy>
  <cp:revision>124</cp:revision>
  <dcterms:created xsi:type="dcterms:W3CDTF">2015-05-11T12:07:21Z</dcterms:created>
  <dcterms:modified xsi:type="dcterms:W3CDTF">2018-12-19T08:41:37Z</dcterms:modified>
</cp:coreProperties>
</file>